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6" r:id="rId12"/>
    <p:sldId id="268" r:id="rId13"/>
    <p:sldId id="282" r:id="rId14"/>
    <p:sldId id="270" r:id="rId15"/>
    <p:sldId id="278" r:id="rId16"/>
    <p:sldId id="271" r:id="rId17"/>
    <p:sldId id="272" r:id="rId18"/>
    <p:sldId id="281" r:id="rId19"/>
    <p:sldId id="274" r:id="rId20"/>
    <p:sldId id="275" r:id="rId21"/>
    <p:sldId id="280" r:id="rId22"/>
    <p:sldId id="276" r:id="rId23"/>
    <p:sldId id="279" r:id="rId24"/>
  </p:sldIdLst>
  <p:sldSz cx="18288000" cy="10287000"/>
  <p:notesSz cx="6858000" cy="9144000"/>
  <p:embeddedFontLst>
    <p:embeddedFont>
      <p:font typeface="Libre Baskerville" panose="02000000000000000000" pitchFamily="2" charset="0"/>
      <p:regular r:id="rId25"/>
      <p:bold r:id="rId26"/>
      <p:italic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Montserrat Bold" panose="00000800000000000000" pitchFamily="2" charset="0"/>
      <p:regular r:id="rId32"/>
      <p:bold r:id="rId33"/>
    </p:embeddedFont>
    <p:embeddedFont>
      <p:font typeface="Montserrat Classic" panose="020B0604020202020204" charset="0"/>
      <p:regular r:id="rId34"/>
    </p:embeddedFont>
    <p:embeddedFont>
      <p:font typeface="Montserrat Semi-Bold" panose="020B0604020202020204" charset="0"/>
      <p:regular r:id="rId35"/>
    </p:embeddedFont>
    <p:embeddedFont>
      <p:font typeface="Montserrat Ultra-Bold" panose="020B0604020202020204" charset="0"/>
      <p:regular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  <p:embeddedFont>
      <p:font typeface="Poppins Bold" panose="00000800000000000000" pitchFamily="2" charset="0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AABF"/>
    <a:srgbClr val="67829A"/>
    <a:srgbClr val="D0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71778-F7AB-2729-2903-8611FD1BF05D}" v="55" dt="2025-01-07T16:58:20.236"/>
    <p1510:client id="{1FB43F73-D5D8-B521-FD3B-CF83C159219E}" v="537" dt="2025-01-07T19:21:46.309"/>
    <p1510:client id="{2DF0BCDA-72EA-A1F8-65D8-0DF4103F2C9A}" v="1486" dt="2025-01-07T20:07:40.383"/>
    <p1510:client id="{463F1C14-D78E-6E35-2BD1-FCC46EFA8EE4}" v="149" dt="2025-01-07T22:36:11.604"/>
    <p1510:client id="{48816D38-3E89-4E78-9E58-57408AFC8EC9}" v="13" dt="2025-01-06T18:20:31.172"/>
    <p1510:client id="{4BF5E99E-9B66-0985-1C3A-3CD65B26CB81}" v="70" dt="2025-01-07T22:29:48.083"/>
    <p1510:client id="{80328307-790C-5273-8827-83AB6869CA3E}" v="1051" dt="2025-01-07T20:16:15.755"/>
    <p1510:client id="{E279AC6F-1E78-232D-DFF0-4F0F495189EE}" v="1140" dt="2025-01-06T18:29:25.356"/>
    <p1510:client id="{FAEC8EE6-D1FD-6BAD-AF39-530811377725}" v="6914" dt="2025-01-07T19:00:29.1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7.png"/><Relationship Id="rId7" Type="http://schemas.openxmlformats.org/officeDocument/2006/relationships/image" Target="../media/image3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7.png"/><Relationship Id="rId7" Type="http://schemas.openxmlformats.org/officeDocument/2006/relationships/image" Target="../media/image3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7.png"/><Relationship Id="rId7" Type="http://schemas.openxmlformats.org/officeDocument/2006/relationships/image" Target="../media/image5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7.png"/><Relationship Id="rId7" Type="http://schemas.openxmlformats.org/officeDocument/2006/relationships/image" Target="../media/image5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48196" y="227393"/>
            <a:ext cx="3355478" cy="3259008"/>
          </a:xfrm>
          <a:custGeom>
            <a:avLst/>
            <a:gdLst/>
            <a:ahLst/>
            <a:cxnLst/>
            <a:rect l="l" t="t" r="r" b="b"/>
            <a:pathLst>
              <a:path w="3355478" h="3259008">
                <a:moveTo>
                  <a:pt x="0" y="0"/>
                </a:moveTo>
                <a:lnTo>
                  <a:pt x="3355478" y="0"/>
                </a:lnTo>
                <a:lnTo>
                  <a:pt x="3355478" y="3259008"/>
                </a:lnTo>
                <a:lnTo>
                  <a:pt x="0" y="3259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0" y="300725"/>
            <a:ext cx="7600343" cy="2121420"/>
          </a:xfrm>
          <a:custGeom>
            <a:avLst/>
            <a:gdLst/>
            <a:ahLst/>
            <a:cxnLst/>
            <a:rect l="l" t="t" r="r" b="b"/>
            <a:pathLst>
              <a:path w="7600343" h="2121420">
                <a:moveTo>
                  <a:pt x="0" y="0"/>
                </a:moveTo>
                <a:lnTo>
                  <a:pt x="7600343" y="0"/>
                </a:lnTo>
                <a:lnTo>
                  <a:pt x="7600343" y="2121420"/>
                </a:lnTo>
                <a:lnTo>
                  <a:pt x="0" y="2121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6518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AutoShape 4"/>
          <p:cNvSpPr/>
          <p:nvPr/>
        </p:nvSpPr>
        <p:spPr>
          <a:xfrm flipV="1">
            <a:off x="15012000" y="-1"/>
            <a:ext cx="0" cy="609336"/>
          </a:xfrm>
          <a:prstGeom prst="line">
            <a:avLst/>
          </a:prstGeom>
          <a:ln w="314325" cap="flat">
            <a:solidFill>
              <a:srgbClr val="B4C0C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5" name="AutoShape 5"/>
          <p:cNvSpPr/>
          <p:nvPr/>
        </p:nvSpPr>
        <p:spPr>
          <a:xfrm flipV="1">
            <a:off x="15559157" y="-1"/>
            <a:ext cx="0" cy="908405"/>
          </a:xfrm>
          <a:prstGeom prst="line">
            <a:avLst/>
          </a:prstGeom>
          <a:ln w="301625" cap="flat">
            <a:solidFill>
              <a:srgbClr val="D0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15800576" y="3479145"/>
            <a:ext cx="2487424" cy="2945259"/>
          </a:xfrm>
          <a:custGeom>
            <a:avLst/>
            <a:gdLst/>
            <a:ahLst/>
            <a:cxnLst/>
            <a:rect l="l" t="t" r="r" b="b"/>
            <a:pathLst>
              <a:path w="3355478" h="2945259">
                <a:moveTo>
                  <a:pt x="0" y="0"/>
                </a:moveTo>
                <a:lnTo>
                  <a:pt x="3355478" y="0"/>
                </a:lnTo>
                <a:lnTo>
                  <a:pt x="3355478" y="2945259"/>
                </a:lnTo>
                <a:lnTo>
                  <a:pt x="0" y="2945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0652" r="-3489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-1678177" y="6938775"/>
            <a:ext cx="6373104" cy="6373104"/>
          </a:xfrm>
          <a:custGeom>
            <a:avLst/>
            <a:gdLst/>
            <a:ahLst/>
            <a:cxnLst/>
            <a:rect l="l" t="t" r="r" b="b"/>
            <a:pathLst>
              <a:path w="6373104" h="6373104">
                <a:moveTo>
                  <a:pt x="0" y="0"/>
                </a:moveTo>
                <a:lnTo>
                  <a:pt x="6373104" y="0"/>
                </a:lnTo>
                <a:lnTo>
                  <a:pt x="6373104" y="6373105"/>
                </a:lnTo>
                <a:lnTo>
                  <a:pt x="0" y="6373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1422267" y="3654622"/>
            <a:ext cx="10414411" cy="43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7"/>
              </a:lnSpc>
            </a:pPr>
            <a:r>
              <a:rPr lang="en-US" sz="2810" b="1" spc="5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INTERPLANETARY MISSION FROM MERCURY TO EARTH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2267" y="3050729"/>
            <a:ext cx="8222286" cy="496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2"/>
              </a:lnSpc>
            </a:pPr>
            <a:r>
              <a:rPr lang="en-US" sz="3285" b="1" spc="-16">
                <a:solidFill>
                  <a:srgbClr val="67829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ORBITAL MECHANICS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2267" y="4131572"/>
            <a:ext cx="10414411" cy="378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47"/>
              </a:lnSpc>
            </a:pPr>
            <a:r>
              <a:rPr lang="en-US" sz="2459" spc="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PLANETARY MISSION ON EARTH WITH LUNAR PERTURBATIONS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3481752" y="5462393"/>
            <a:ext cx="1785893" cy="0"/>
          </a:xfrm>
          <a:prstGeom prst="line">
            <a:avLst/>
          </a:prstGeom>
          <a:ln w="76200" cap="flat">
            <a:solidFill>
              <a:srgbClr val="1D1D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2" name="TextBox 12"/>
          <p:cNvSpPr txBox="1"/>
          <p:nvPr/>
        </p:nvSpPr>
        <p:spPr>
          <a:xfrm>
            <a:off x="9431989" y="5652893"/>
            <a:ext cx="5835656" cy="472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23"/>
              </a:lnSpc>
            </a:pPr>
            <a:r>
              <a:rPr lang="en-US" sz="3102" b="1" spc="-15">
                <a:solidFill>
                  <a:srgbClr val="1D1D1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Prof Camilla Colombo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36678" y="4500934"/>
            <a:ext cx="3430967" cy="324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4"/>
              </a:lnSpc>
            </a:pPr>
            <a:r>
              <a:rPr lang="en-US" sz="2081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LAUREA MAGISTRALE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19018" y="4859035"/>
            <a:ext cx="5048627" cy="41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91"/>
              </a:lnSpc>
            </a:pPr>
            <a:r>
              <a:rPr lang="en-US" sz="2649" b="1" spc="169">
                <a:solidFill>
                  <a:srgbClr val="67829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SPACE ENGINEERING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08375" y="5742682"/>
            <a:ext cx="6973692" cy="49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6"/>
              </a:lnSpc>
            </a:pPr>
            <a:r>
              <a:rPr lang="en-US" sz="3255" spc="-16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Presented by</a:t>
            </a:r>
          </a:p>
        </p:txBody>
      </p:sp>
      <p:sp>
        <p:nvSpPr>
          <p:cNvPr id="16" name="AutoShape 16"/>
          <p:cNvSpPr/>
          <p:nvPr/>
        </p:nvSpPr>
        <p:spPr>
          <a:xfrm flipH="1">
            <a:off x="17352000" y="3322800"/>
            <a:ext cx="936000" cy="1"/>
          </a:xfrm>
          <a:prstGeom prst="line">
            <a:avLst/>
          </a:prstGeom>
          <a:ln w="292100" cap="flat">
            <a:solidFill>
              <a:srgbClr val="B4C0C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7" name="AutoShape 17"/>
          <p:cNvSpPr/>
          <p:nvPr/>
        </p:nvSpPr>
        <p:spPr>
          <a:xfrm flipH="1">
            <a:off x="17784000" y="2772000"/>
            <a:ext cx="540000" cy="1"/>
          </a:xfrm>
          <a:prstGeom prst="line">
            <a:avLst/>
          </a:prstGeom>
          <a:ln w="298450" cap="flat">
            <a:solidFill>
              <a:srgbClr val="D0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8" name="TextBox 18"/>
          <p:cNvSpPr txBox="1"/>
          <p:nvPr/>
        </p:nvSpPr>
        <p:spPr>
          <a:xfrm>
            <a:off x="12622655" y="9069548"/>
            <a:ext cx="5187653" cy="81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2"/>
              </a:lnSpc>
            </a:pPr>
            <a:r>
              <a:rPr lang="en-US" sz="2685" spc="-13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Group 2427 Tzintzun</a:t>
            </a:r>
          </a:p>
          <a:p>
            <a:pPr algn="r">
              <a:lnSpc>
                <a:spcPts val="3222"/>
              </a:lnSpc>
            </a:pPr>
            <a:r>
              <a:rPr lang="en-US" sz="2685" spc="-13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 Academic year 2024/2025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48801" y="6704906"/>
            <a:ext cx="6544703" cy="87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0"/>
              </a:lnSpc>
            </a:pPr>
            <a:r>
              <a:rPr lang="en-US" sz="2884" b="1" spc="-14">
                <a:solidFill>
                  <a:srgbClr val="1D1D1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Azevedo Da Silva Esteban</a:t>
            </a:r>
          </a:p>
          <a:p>
            <a:pPr algn="just">
              <a:lnSpc>
                <a:spcPts val="3460"/>
              </a:lnSpc>
            </a:pPr>
            <a:r>
              <a:rPr lang="en-US" sz="2884" spc="-14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11072547 - 277079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92490" y="8051601"/>
            <a:ext cx="6177759" cy="87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0"/>
              </a:lnSpc>
            </a:pPr>
            <a:r>
              <a:rPr lang="en-US" sz="2884" b="1" spc="-14">
                <a:solidFill>
                  <a:srgbClr val="1D1D1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Domenichelli Eleonora</a:t>
            </a:r>
          </a:p>
          <a:p>
            <a:pPr algn="just">
              <a:lnSpc>
                <a:spcPts val="3460"/>
              </a:lnSpc>
            </a:pPr>
            <a:r>
              <a:rPr lang="en-US" sz="2884" spc="-14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10797598 - 280323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06145" y="6704906"/>
            <a:ext cx="6177759" cy="87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0"/>
              </a:lnSpc>
            </a:pPr>
            <a:r>
              <a:rPr lang="en-US" sz="2884" b="1" spc="-14">
                <a:solidFill>
                  <a:srgbClr val="1D1D1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Donati Filippo</a:t>
            </a:r>
          </a:p>
          <a:p>
            <a:pPr algn="just">
              <a:lnSpc>
                <a:spcPts val="3460"/>
              </a:lnSpc>
            </a:pPr>
            <a:r>
              <a:rPr lang="en-US" sz="2884" spc="-14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10797598 - 280181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62617" y="8051601"/>
            <a:ext cx="6785578" cy="87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0"/>
              </a:lnSpc>
            </a:pPr>
            <a:r>
              <a:rPr lang="en-US" sz="2884" b="1" spc="-14">
                <a:solidFill>
                  <a:srgbClr val="1D1D1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Pantoja Gavidia Maria Paulina</a:t>
            </a:r>
          </a:p>
          <a:p>
            <a:pPr algn="just">
              <a:lnSpc>
                <a:spcPts val="3460"/>
              </a:lnSpc>
            </a:pPr>
            <a:r>
              <a:rPr lang="en-US" sz="2884" spc="-14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11021048 - 272281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5163052C-9615-4647-ADAF-C56A448F912C}"/>
              </a:ext>
            </a:extLst>
          </p:cNvPr>
          <p:cNvSpPr/>
          <p:nvPr/>
        </p:nvSpPr>
        <p:spPr>
          <a:xfrm>
            <a:off x="-107805" y="8174261"/>
            <a:ext cx="1444335" cy="813625"/>
          </a:xfrm>
          <a:custGeom>
            <a:avLst/>
            <a:gdLst/>
            <a:ahLst/>
            <a:cxnLst/>
            <a:rect l="l" t="t" r="r" b="b"/>
            <a:pathLst>
              <a:path w="1444335" h="813625">
                <a:moveTo>
                  <a:pt x="0" y="0"/>
                </a:moveTo>
                <a:lnTo>
                  <a:pt x="1444335" y="0"/>
                </a:lnTo>
                <a:lnTo>
                  <a:pt x="1444335" y="813625"/>
                </a:lnTo>
                <a:lnTo>
                  <a:pt x="0" y="813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35" t="-7937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88CDECFF-BE65-A367-7B8D-F7965D7A5231}"/>
              </a:ext>
            </a:extLst>
          </p:cNvPr>
          <p:cNvSpPr/>
          <p:nvPr/>
        </p:nvSpPr>
        <p:spPr>
          <a:xfrm>
            <a:off x="2951593" y="9282111"/>
            <a:ext cx="1812940" cy="19050"/>
          </a:xfrm>
          <a:prstGeom prst="line">
            <a:avLst/>
          </a:prstGeom>
          <a:ln w="47625" cap="flat">
            <a:solidFill>
              <a:srgbClr val="145A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A1C6DAEE-CAFB-9406-78FF-4136C75C4FDE}"/>
              </a:ext>
            </a:extLst>
          </p:cNvPr>
          <p:cNvSpPr/>
          <p:nvPr/>
        </p:nvSpPr>
        <p:spPr>
          <a:xfrm>
            <a:off x="17381530" y="747714"/>
            <a:ext cx="864000" cy="19050"/>
          </a:xfrm>
          <a:prstGeom prst="line">
            <a:avLst/>
          </a:prstGeom>
          <a:ln w="47625" cap="flat">
            <a:solidFill>
              <a:srgbClr val="145A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6C6C7D7-3BA5-EF0D-2A94-0B6B1CCB92D3}"/>
              </a:ext>
            </a:extLst>
          </p:cNvPr>
          <p:cNvSpPr/>
          <p:nvPr/>
        </p:nvSpPr>
        <p:spPr>
          <a:xfrm>
            <a:off x="12192985" y="920560"/>
            <a:ext cx="1444335" cy="813625"/>
          </a:xfrm>
          <a:custGeom>
            <a:avLst/>
            <a:gdLst/>
            <a:ahLst/>
            <a:cxnLst/>
            <a:rect l="l" t="t" r="r" b="b"/>
            <a:pathLst>
              <a:path w="1444335" h="813625">
                <a:moveTo>
                  <a:pt x="0" y="0"/>
                </a:moveTo>
                <a:lnTo>
                  <a:pt x="1444335" y="0"/>
                </a:lnTo>
                <a:lnTo>
                  <a:pt x="1444335" y="813625"/>
                </a:lnTo>
                <a:lnTo>
                  <a:pt x="0" y="813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35" t="-7937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E53F507-84E0-9DD8-271A-847536FE0645}"/>
              </a:ext>
            </a:extLst>
          </p:cNvPr>
          <p:cNvSpPr txBox="1"/>
          <p:nvPr/>
        </p:nvSpPr>
        <p:spPr>
          <a:xfrm>
            <a:off x="614363" y="723900"/>
            <a:ext cx="10763055" cy="951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b="1">
                <a:solidFill>
                  <a:srgbClr val="67829A"/>
                </a:solidFill>
                <a:latin typeface="Poppins Bold"/>
                <a:ea typeface="Poppins Bold"/>
                <a:cs typeface="Poppins Bold"/>
              </a:rPr>
              <a:t>Results distribution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A7102A6-2B7F-48DD-4D5A-5A9FE8A0C74C}"/>
              </a:ext>
            </a:extLst>
          </p:cNvPr>
          <p:cNvSpPr/>
          <p:nvPr/>
        </p:nvSpPr>
        <p:spPr>
          <a:xfrm>
            <a:off x="326332" y="9480842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2" name="Image 1" descr="Une image contenant texte, capture d’écran, cercle, diagramme&#10;&#10;Le contenu généré par l’IA peut être incorrect.">
            <a:extLst>
              <a:ext uri="{FF2B5EF4-FFF2-40B4-BE49-F238E27FC236}">
                <a16:creationId xmlns:a16="http://schemas.microsoft.com/office/drawing/2014/main" id="{C08FE664-002B-DEDE-D16F-E088B465A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750" y="2858434"/>
            <a:ext cx="11604625" cy="4554257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1889546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cerchio, diagramma, testo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A4787C3-716C-8278-21CD-31A4B40FA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29" t="4154" r="21275" b="6373"/>
          <a:stretch/>
        </p:blipFill>
        <p:spPr>
          <a:xfrm>
            <a:off x="279343" y="1992614"/>
            <a:ext cx="9111676" cy="781374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Freeform 2"/>
          <p:cNvSpPr/>
          <p:nvPr/>
        </p:nvSpPr>
        <p:spPr>
          <a:xfrm>
            <a:off x="13327201" y="6613833"/>
            <a:ext cx="6705457" cy="6705457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5669053" y="307129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9C1807C-1539-69FF-7A43-96FC15868FAD}"/>
              </a:ext>
            </a:extLst>
          </p:cNvPr>
          <p:cNvSpPr txBox="1"/>
          <p:nvPr/>
        </p:nvSpPr>
        <p:spPr>
          <a:xfrm>
            <a:off x="212203" y="1345280"/>
            <a:ext cx="8950124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50" b="1">
                <a:solidFill>
                  <a:srgbClr val="4D4D4D"/>
                </a:solidFill>
                <a:latin typeface="Montserrat Bold"/>
              </a:rPr>
              <a:t>Initial orbit characterization</a:t>
            </a:r>
          </a:p>
        </p:txBody>
      </p:sp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96D62F5A-7120-9EB1-8E7F-EEC226C29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609050"/>
              </p:ext>
            </p:extLst>
          </p:nvPr>
        </p:nvGraphicFramePr>
        <p:xfrm>
          <a:off x="8955940" y="4553144"/>
          <a:ext cx="8744124" cy="1190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539">
                  <a:extLst>
                    <a:ext uri="{9D8B030D-6E8A-4147-A177-3AD203B41FA5}">
                      <a16:colId xmlns:a16="http://schemas.microsoft.com/office/drawing/2014/main" val="905969321"/>
                    </a:ext>
                  </a:extLst>
                </a:gridCol>
                <a:gridCol w="1437539">
                  <a:extLst>
                    <a:ext uri="{9D8B030D-6E8A-4147-A177-3AD203B41FA5}">
                      <a16:colId xmlns:a16="http://schemas.microsoft.com/office/drawing/2014/main" val="2868327164"/>
                    </a:ext>
                  </a:extLst>
                </a:gridCol>
                <a:gridCol w="1437539">
                  <a:extLst>
                    <a:ext uri="{9D8B030D-6E8A-4147-A177-3AD203B41FA5}">
                      <a16:colId xmlns:a16="http://schemas.microsoft.com/office/drawing/2014/main" val="2036248964"/>
                    </a:ext>
                  </a:extLst>
                </a:gridCol>
                <a:gridCol w="1437539">
                  <a:extLst>
                    <a:ext uri="{9D8B030D-6E8A-4147-A177-3AD203B41FA5}">
                      <a16:colId xmlns:a16="http://schemas.microsoft.com/office/drawing/2014/main" val="3657177567"/>
                    </a:ext>
                  </a:extLst>
                </a:gridCol>
                <a:gridCol w="1437539">
                  <a:extLst>
                    <a:ext uri="{9D8B030D-6E8A-4147-A177-3AD203B41FA5}">
                      <a16:colId xmlns:a16="http://schemas.microsoft.com/office/drawing/2014/main" val="518712331"/>
                    </a:ext>
                  </a:extLst>
                </a:gridCol>
                <a:gridCol w="1556429">
                  <a:extLst>
                    <a:ext uri="{9D8B030D-6E8A-4147-A177-3AD203B41FA5}">
                      <a16:colId xmlns:a16="http://schemas.microsoft.com/office/drawing/2014/main" val="262780739"/>
                    </a:ext>
                  </a:extLst>
                </a:gridCol>
              </a:tblGrid>
              <a:tr h="659327"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Libre Baskerville"/>
                        </a:rPr>
                        <a:t>a [km]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6782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Libre Baskerville"/>
                        </a:rPr>
                        <a:t>  e [-]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6782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Libre Baskerville"/>
                        </a:rPr>
                        <a:t> i [</a:t>
                      </a:r>
                      <a:r>
                        <a:rPr lang="it-IT" sz="1800" b="1" err="1">
                          <a:latin typeface="Libre Baskerville"/>
                        </a:rPr>
                        <a:t>deg</a:t>
                      </a:r>
                      <a:r>
                        <a:rPr lang="it-IT" sz="1800" b="1">
                          <a:latin typeface="Libre Baskerville"/>
                        </a:rPr>
                        <a:t>]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6782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200" b="1">
                          <a:latin typeface="Libre Baskerville"/>
                        </a:rPr>
                        <a:t>Ω</a:t>
                      </a:r>
                      <a:r>
                        <a:rPr lang="it-IT" sz="1800" b="1">
                          <a:latin typeface="Libre Baskerville"/>
                        </a:rPr>
                        <a:t>  [</a:t>
                      </a:r>
                      <a:r>
                        <a:rPr lang="it-IT" sz="1800" b="1" err="1">
                          <a:latin typeface="Libre Baskerville"/>
                        </a:rPr>
                        <a:t>deg</a:t>
                      </a:r>
                      <a:r>
                        <a:rPr lang="it-IT" sz="1800" b="1">
                          <a:latin typeface="Libre Baskerville"/>
                        </a:rPr>
                        <a:t>]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67829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200" b="1" i="0" u="none" strike="noStrike" noProof="0">
                          <a:solidFill>
                            <a:schemeClr val="bg1"/>
                          </a:solidFill>
                          <a:latin typeface="Libre Baskerville"/>
                        </a:rPr>
                        <a:t>ω</a:t>
                      </a:r>
                      <a:r>
                        <a:rPr lang="it-IT" sz="1800" b="1" i="0" u="none" strike="noStrike" noProof="0">
                          <a:solidFill>
                            <a:schemeClr val="bg1"/>
                          </a:solidFill>
                          <a:latin typeface="Libre Baskerville"/>
                        </a:rPr>
                        <a:t> [</a:t>
                      </a:r>
                      <a:r>
                        <a:rPr lang="it-IT" sz="1800" b="1" i="0" u="none" strike="noStrike" noProof="0" err="1">
                          <a:solidFill>
                            <a:schemeClr val="bg1"/>
                          </a:solidFill>
                          <a:latin typeface="Libre Baskerville"/>
                        </a:rPr>
                        <a:t>deg</a:t>
                      </a:r>
                      <a:r>
                        <a:rPr lang="it-IT" sz="1800" b="1" i="0" u="none" strike="noStrike" noProof="0">
                          <a:solidFill>
                            <a:schemeClr val="bg1"/>
                          </a:solidFill>
                          <a:latin typeface="Libre Baskerville"/>
                        </a:rPr>
                        <a:t>]</a:t>
                      </a:r>
                      <a:endParaRPr lang="it-IT" sz="1800" b="1">
                        <a:solidFill>
                          <a:schemeClr val="bg1"/>
                        </a:solidFill>
                        <a:latin typeface="Libre Baskerville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67829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200" b="1" i="0" u="none" strike="noStrike" noProof="0">
                          <a:solidFill>
                            <a:schemeClr val="bg1"/>
                          </a:solidFill>
                          <a:latin typeface="Libre Baskerville"/>
                        </a:rPr>
                        <a:t>θ </a:t>
                      </a:r>
                      <a:r>
                        <a:rPr lang="it-IT" sz="1800" b="1" i="0" u="none" strike="noStrike" noProof="0">
                          <a:latin typeface="Libre Baskerville"/>
                        </a:rPr>
                        <a:t>[</a:t>
                      </a:r>
                      <a:r>
                        <a:rPr lang="it-IT" sz="1800" b="1" i="0" u="none" strike="noStrike" noProof="0" err="1">
                          <a:latin typeface="Libre Baskerville"/>
                        </a:rPr>
                        <a:t>deg</a:t>
                      </a:r>
                      <a:r>
                        <a:rPr lang="it-IT" sz="1800" b="1" i="0" u="none" strike="noStrike" noProof="0">
                          <a:latin typeface="Libre Baskerville"/>
                        </a:rPr>
                        <a:t>]</a:t>
                      </a:r>
                      <a:endParaRPr lang="it-IT" sz="1800" b="1">
                        <a:latin typeface="Libre Baskerville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6782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976380"/>
                  </a:ext>
                </a:extLst>
              </a:tr>
              <a:tr h="530677">
                <a:tc>
                  <a:txBody>
                    <a:bodyPr/>
                    <a:lstStyle/>
                    <a:p>
                      <a:pPr algn="ctr"/>
                      <a:r>
                        <a:rPr lang="it-IT" sz="1800">
                          <a:latin typeface="Libre Baskerville"/>
                        </a:rPr>
                        <a:t>23300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>
                          <a:latin typeface="Libre Baskerville"/>
                        </a:rPr>
                        <a:t>0.5230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>
                          <a:latin typeface="Libre Baskerville"/>
                        </a:rPr>
                        <a:t>58.65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>
                          <a:latin typeface="Libre Baskerville"/>
                        </a:rPr>
                        <a:t>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>
                          <a:latin typeface="Libre Baskerville"/>
                        </a:rPr>
                        <a:t>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>
                          <a:latin typeface="Libre Baskerville"/>
                        </a:rPr>
                        <a:t>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828091"/>
                  </a:ext>
                </a:extLst>
              </a:tr>
            </a:tbl>
          </a:graphicData>
        </a:graphic>
      </p:graphicFrame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08FD243-44D3-2C1A-3422-AB875EB50519}"/>
              </a:ext>
            </a:extLst>
          </p:cNvPr>
          <p:cNvSpPr txBox="1"/>
          <p:nvPr/>
        </p:nvSpPr>
        <p:spPr>
          <a:xfrm>
            <a:off x="8951205" y="2239653"/>
            <a:ext cx="839230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b="1" err="1">
                <a:latin typeface="Poppins"/>
                <a:ea typeface="Calibri"/>
                <a:cs typeface="Calibri"/>
              </a:rPr>
              <a:t>Prograde</a:t>
            </a:r>
            <a:r>
              <a:rPr lang="it-IT" sz="2400" b="1">
                <a:latin typeface="Poppins"/>
                <a:ea typeface="Calibri"/>
                <a:cs typeface="Calibri"/>
              </a:rPr>
              <a:t> </a:t>
            </a:r>
            <a:r>
              <a:rPr lang="it-IT" sz="2400" err="1">
                <a:latin typeface="Poppins"/>
                <a:ea typeface="Calibri"/>
                <a:cs typeface="Calibri"/>
              </a:rPr>
              <a:t>orbit</a:t>
            </a:r>
            <a:r>
              <a:rPr lang="it-IT" sz="2400">
                <a:latin typeface="Poppins"/>
                <a:ea typeface="Calibri"/>
                <a:cs typeface="Calibri"/>
              </a:rPr>
              <a:t> in</a:t>
            </a:r>
            <a:r>
              <a:rPr lang="it-IT" sz="2400" b="1">
                <a:latin typeface="Poppins"/>
                <a:ea typeface="Calibri"/>
                <a:cs typeface="Calibri"/>
              </a:rPr>
              <a:t> MEO;</a:t>
            </a:r>
          </a:p>
          <a:p>
            <a:pPr marL="342900" indent="-342900">
              <a:buFont typeface="Arial"/>
              <a:buChar char="•"/>
            </a:pPr>
            <a:endParaRPr lang="it-IT" sz="2400" b="1">
              <a:latin typeface="Poppins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400" b="1" err="1">
                <a:latin typeface="Poppins"/>
                <a:ea typeface="Calibri"/>
                <a:cs typeface="Calibri"/>
              </a:rPr>
              <a:t>Orbital</a:t>
            </a:r>
            <a:r>
              <a:rPr lang="it-IT" sz="2400" b="1">
                <a:latin typeface="Poppins"/>
                <a:ea typeface="Calibri"/>
                <a:cs typeface="Calibri"/>
              </a:rPr>
              <a:t> </a:t>
            </a:r>
            <a:r>
              <a:rPr lang="it-IT" sz="2400" b="1" err="1">
                <a:latin typeface="Poppins"/>
                <a:ea typeface="Calibri"/>
                <a:cs typeface="Calibri"/>
              </a:rPr>
              <a:t>period</a:t>
            </a:r>
            <a:r>
              <a:rPr lang="it-IT" sz="2400" b="1">
                <a:latin typeface="Poppins"/>
                <a:ea typeface="Calibri"/>
                <a:cs typeface="Calibri"/>
              </a:rPr>
              <a:t>: </a:t>
            </a:r>
            <a:r>
              <a:rPr lang="it-IT" sz="2400">
                <a:latin typeface="Poppins"/>
                <a:ea typeface="Calibri"/>
                <a:cs typeface="Calibri"/>
              </a:rPr>
              <a:t>T = 35395 s </a:t>
            </a:r>
            <a:r>
              <a:rPr lang="it-IT" sz="2400">
                <a:latin typeface="Poppins"/>
                <a:ea typeface="+mn-lt"/>
                <a:cs typeface="+mn-lt"/>
              </a:rPr>
              <a:t>~</a:t>
            </a:r>
            <a:r>
              <a:rPr lang="it-IT" sz="2400">
                <a:ea typeface="+mn-lt"/>
                <a:cs typeface="+mn-lt"/>
              </a:rPr>
              <a:t> 9.8 h;</a:t>
            </a:r>
            <a:endParaRPr lang="it-IT" sz="2400">
              <a:latin typeface="Poppins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it-IT" sz="2400" b="1">
              <a:latin typeface="Poppins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400" b="1" err="1">
                <a:latin typeface="Poppins"/>
                <a:ea typeface="Calibri"/>
                <a:cs typeface="Calibri"/>
              </a:rPr>
              <a:t>Starting</a:t>
            </a:r>
            <a:r>
              <a:rPr lang="it-IT" sz="2400" b="1">
                <a:latin typeface="Poppins"/>
                <a:ea typeface="Calibri"/>
                <a:cs typeface="Calibri"/>
              </a:rPr>
              <a:t> date of </a:t>
            </a:r>
            <a:r>
              <a:rPr lang="it-IT" sz="2400" b="1" err="1">
                <a:latin typeface="Poppins"/>
                <a:ea typeface="Calibri"/>
                <a:cs typeface="Calibri"/>
              </a:rPr>
              <a:t>propagation</a:t>
            </a:r>
            <a:r>
              <a:rPr lang="it-IT" sz="2400" b="1">
                <a:latin typeface="Poppins"/>
                <a:ea typeface="Calibri"/>
                <a:cs typeface="Calibri"/>
              </a:rPr>
              <a:t>: </a:t>
            </a:r>
            <a:r>
              <a:rPr lang="it-IT" sz="2400">
                <a:latin typeface="Poppins"/>
                <a:ea typeface="Calibri"/>
                <a:cs typeface="Calibri"/>
              </a:rPr>
              <a:t> 2057/05/08 23:20:30.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EDA45D4-5682-218C-8F76-4657919277D0}"/>
              </a:ext>
            </a:extLst>
          </p:cNvPr>
          <p:cNvSpPr txBox="1"/>
          <p:nvPr/>
        </p:nvSpPr>
        <p:spPr>
          <a:xfrm>
            <a:off x="8952271" y="6119351"/>
            <a:ext cx="512752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 err="1">
                <a:latin typeface="Poppins"/>
                <a:cs typeface="Arial"/>
              </a:rPr>
              <a:t>Assigned</a:t>
            </a:r>
            <a:r>
              <a:rPr lang="it-IT" sz="2400" b="1">
                <a:latin typeface="Poppins"/>
                <a:cs typeface="Arial"/>
              </a:rPr>
              <a:t> </a:t>
            </a:r>
            <a:r>
              <a:rPr lang="it-IT" sz="2400" b="1" err="1">
                <a:latin typeface="Poppins"/>
                <a:cs typeface="Arial"/>
              </a:rPr>
              <a:t>perturbations</a:t>
            </a:r>
            <a:r>
              <a:rPr lang="it-IT" sz="2400" b="1">
                <a:latin typeface="Poppins"/>
                <a:cs typeface="Arial"/>
              </a:rPr>
              <a:t>:</a:t>
            </a:r>
          </a:p>
          <a:p>
            <a:endParaRPr lang="it-IT" sz="2400" b="1">
              <a:latin typeface="Poppins"/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it-IT" sz="2400">
                <a:latin typeface="Poppins"/>
                <a:ea typeface="Calibri"/>
                <a:cs typeface="Arial"/>
              </a:rPr>
              <a:t>J2 </a:t>
            </a:r>
            <a:r>
              <a:rPr lang="it-IT" sz="2400" err="1">
                <a:latin typeface="Poppins"/>
                <a:ea typeface="Calibri"/>
                <a:cs typeface="Arial"/>
              </a:rPr>
              <a:t>effect</a:t>
            </a:r>
            <a:r>
              <a:rPr lang="it-IT" sz="2400">
                <a:latin typeface="Poppins"/>
                <a:ea typeface="Calibri"/>
                <a:cs typeface="Arial"/>
              </a:rPr>
              <a:t> (</a:t>
            </a:r>
            <a:r>
              <a:rPr lang="it-IT" sz="2400" err="1">
                <a:latin typeface="Poppins"/>
                <a:ea typeface="Calibri"/>
                <a:cs typeface="Arial"/>
              </a:rPr>
              <a:t>Earth's</a:t>
            </a:r>
            <a:r>
              <a:rPr lang="it-IT" sz="2400">
                <a:latin typeface="Poppins"/>
                <a:ea typeface="Calibri"/>
                <a:cs typeface="Arial"/>
              </a:rPr>
              <a:t> </a:t>
            </a:r>
            <a:r>
              <a:rPr lang="it-IT" sz="2400" err="1">
                <a:latin typeface="Poppins"/>
                <a:ea typeface="Calibri"/>
                <a:cs typeface="Arial"/>
              </a:rPr>
              <a:t>oblateness</a:t>
            </a:r>
            <a:r>
              <a:rPr lang="it-IT" sz="2400">
                <a:latin typeface="Poppins"/>
                <a:ea typeface="Calibri"/>
                <a:cs typeface="Arial"/>
              </a:rPr>
              <a:t>);</a:t>
            </a:r>
          </a:p>
          <a:p>
            <a:pPr marL="342900" indent="-342900">
              <a:buFont typeface="Arial"/>
              <a:buChar char="•"/>
            </a:pPr>
            <a:endParaRPr lang="it-IT" sz="2400">
              <a:latin typeface="Poppins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sz="2400" err="1">
                <a:latin typeface="Poppins"/>
                <a:cs typeface="Arial"/>
              </a:rPr>
              <a:t>Moon's</a:t>
            </a:r>
            <a:r>
              <a:rPr lang="it-IT" sz="2400">
                <a:latin typeface="Poppins"/>
                <a:cs typeface="Arial"/>
              </a:rPr>
              <a:t> </a:t>
            </a:r>
            <a:r>
              <a:rPr lang="it-IT" sz="2400" err="1">
                <a:latin typeface="Poppins"/>
                <a:cs typeface="Arial"/>
              </a:rPr>
              <a:t>gravitational</a:t>
            </a:r>
            <a:r>
              <a:rPr lang="it-IT" sz="2400">
                <a:latin typeface="Poppins"/>
                <a:cs typeface="Arial"/>
              </a:rPr>
              <a:t> </a:t>
            </a:r>
            <a:r>
              <a:rPr lang="it-IT" sz="2400" err="1">
                <a:latin typeface="Poppins"/>
                <a:cs typeface="Arial"/>
              </a:rPr>
              <a:t>effect</a:t>
            </a:r>
            <a:r>
              <a:rPr lang="it-IT" sz="2400">
                <a:latin typeface="Poppins"/>
                <a:cs typeface="Arial"/>
              </a:rPr>
              <a:t>.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7AE53C21-D8BA-9A44-EFEA-8B3EA15E8DD5}"/>
              </a:ext>
            </a:extLst>
          </p:cNvPr>
          <p:cNvGrpSpPr/>
          <p:nvPr/>
        </p:nvGrpSpPr>
        <p:grpSpPr>
          <a:xfrm>
            <a:off x="-5206" y="-441161"/>
            <a:ext cx="12779721" cy="2099316"/>
            <a:chOff x="-519973" y="-47625"/>
            <a:chExt cx="3002160" cy="3049785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643A91B9-C633-59DC-A902-EA1CD21E6208}"/>
                </a:ext>
              </a:extLst>
            </p:cNvPr>
            <p:cNvSpPr/>
            <p:nvPr/>
          </p:nvSpPr>
          <p:spPr>
            <a:xfrm rot="5400000">
              <a:off x="0" y="0"/>
              <a:ext cx="1962214" cy="3002160"/>
            </a:xfrm>
            <a:custGeom>
              <a:avLst/>
              <a:gdLst/>
              <a:ahLst/>
              <a:cxnLst/>
              <a:rect l="l" t="t" r="r" b="b"/>
              <a:pathLst>
                <a:path w="1962214" h="3002160">
                  <a:moveTo>
                    <a:pt x="0" y="0"/>
                  </a:moveTo>
                  <a:lnTo>
                    <a:pt x="1962214" y="0"/>
                  </a:lnTo>
                  <a:lnTo>
                    <a:pt x="1962214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91AAB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80FBFED7-C9CC-79B1-7CCF-0942C295C86A}"/>
                </a:ext>
              </a:extLst>
            </p:cNvPr>
            <p:cNvSpPr txBox="1"/>
            <p:nvPr/>
          </p:nvSpPr>
          <p:spPr>
            <a:xfrm>
              <a:off x="0" y="-47625"/>
              <a:ext cx="1962214" cy="3049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27">
            <a:extLst>
              <a:ext uri="{FF2B5EF4-FFF2-40B4-BE49-F238E27FC236}">
                <a16:creationId xmlns:a16="http://schemas.microsoft.com/office/drawing/2014/main" id="{46463ED4-3BB6-68B5-85A8-25BD7F80FDA6}"/>
              </a:ext>
            </a:extLst>
          </p:cNvPr>
          <p:cNvSpPr txBox="1"/>
          <p:nvPr/>
        </p:nvSpPr>
        <p:spPr>
          <a:xfrm>
            <a:off x="-1425214" y="122625"/>
            <a:ext cx="14402631" cy="948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PLANETARY EXPLORER MISSION</a:t>
            </a:r>
            <a:endParaRPr lang="fr-FR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4653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93216" y="8247069"/>
            <a:ext cx="4788135" cy="5077882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5408553" y="739868"/>
            <a:ext cx="7481302" cy="889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98"/>
              </a:lnSpc>
            </a:pPr>
            <a:r>
              <a:rPr lang="en-US" sz="5600" b="1" spc="538">
                <a:solidFill>
                  <a:srgbClr val="67829A"/>
                </a:solidFill>
                <a:latin typeface="Poppins Bold"/>
                <a:cs typeface="Poppins Bold"/>
              </a:rPr>
              <a:t>GROUND TRACK</a:t>
            </a:r>
            <a:endParaRPr lang="en-US" sz="5700" b="1" spc="538">
              <a:solidFill>
                <a:srgbClr val="67829A"/>
              </a:solidFill>
              <a:latin typeface="Montserrat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771525" y="435556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4" name="Immagine 3" descr="Immagine che contiene testo, mappa, atlant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10AECFC-5878-31FF-77B2-F475FBA7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31" t="3453" r="8063" b="4336"/>
          <a:stretch/>
        </p:blipFill>
        <p:spPr>
          <a:xfrm>
            <a:off x="13524" y="2847718"/>
            <a:ext cx="8533378" cy="54691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Immagine 4" descr="Immagine che contiene testo, mapp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934ACC9-329E-5977-BBFE-43CFAF1773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02" t="2778" r="6335" b="3755"/>
          <a:stretch/>
        </p:blipFill>
        <p:spPr>
          <a:xfrm>
            <a:off x="16262" y="2824636"/>
            <a:ext cx="8790565" cy="547530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Immagine 5" descr="Immagine che contiene testo, mappa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1655D941-3865-2D54-6EBD-029F8BC722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595" t="2769" r="6962" b="4051"/>
          <a:stretch/>
        </p:blipFill>
        <p:spPr>
          <a:xfrm>
            <a:off x="981" y="2849455"/>
            <a:ext cx="8787217" cy="545862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93710AC-9F2A-6CF8-9356-5144FB6C0C34}"/>
              </a:ext>
            </a:extLst>
          </p:cNvPr>
          <p:cNvSpPr txBox="1"/>
          <p:nvPr/>
        </p:nvSpPr>
        <p:spPr>
          <a:xfrm>
            <a:off x="14680665" y="6620167"/>
            <a:ext cx="27204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>
              <a:ea typeface="Calibri"/>
              <a:cs typeface="Calibri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98FFFE5-DD79-8C4D-9E58-47699CBED5A9}"/>
              </a:ext>
            </a:extLst>
          </p:cNvPr>
          <p:cNvSpPr txBox="1"/>
          <p:nvPr/>
        </p:nvSpPr>
        <p:spPr>
          <a:xfrm>
            <a:off x="2792603" y="1934317"/>
            <a:ext cx="3301094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50" b="1">
                <a:solidFill>
                  <a:srgbClr val="4D4D4D"/>
                </a:solidFill>
                <a:latin typeface="Montserrat Bold"/>
              </a:rPr>
              <a:t>Unperturbed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24BBB47-3086-4DC0-A94E-E3BEAF802968}"/>
              </a:ext>
            </a:extLst>
          </p:cNvPr>
          <p:cNvSpPr txBox="1"/>
          <p:nvPr/>
        </p:nvSpPr>
        <p:spPr>
          <a:xfrm>
            <a:off x="12118416" y="1934463"/>
            <a:ext cx="2661558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50" b="1">
                <a:solidFill>
                  <a:srgbClr val="4D4D4D"/>
                </a:solidFill>
                <a:latin typeface="Montserrat Bold"/>
              </a:rPr>
              <a:t>Perturbed</a:t>
            </a:r>
            <a:endParaRPr lang="it-IT"/>
          </a:p>
        </p:txBody>
      </p:sp>
      <p:pic>
        <p:nvPicPr>
          <p:cNvPr id="11" name="Immagine 10" descr="Immagine che contiene testo, mappa, atlant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776888FA-B611-621E-70B0-01CFE4666BA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149" t="2965" r="7746" b="4082"/>
          <a:stretch/>
        </p:blipFill>
        <p:spPr>
          <a:xfrm>
            <a:off x="8632198" y="2772090"/>
            <a:ext cx="9479044" cy="547762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Immagine 11" descr="Immagine che contiene testo, schermata, mapp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47B6418-48A4-68BD-AA3D-02B20F4F77B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311" t="3042" r="8147" b="2678"/>
          <a:stretch/>
        </p:blipFill>
        <p:spPr>
          <a:xfrm>
            <a:off x="8723155" y="2779127"/>
            <a:ext cx="9396344" cy="547812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Immagine 12" descr="Immagine che contiene testo, schermata, mapp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ADE4EFE-6B96-2DEC-3746-72AE52CE881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650" t="1159" r="7526" b="3705"/>
          <a:stretch/>
        </p:blipFill>
        <p:spPr>
          <a:xfrm>
            <a:off x="8801438" y="2780015"/>
            <a:ext cx="9298662" cy="546702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38FBFDE-DCD9-CE23-723D-2D6DEA16DCA3}"/>
              </a:ext>
            </a:extLst>
          </p:cNvPr>
          <p:cNvSpPr txBox="1"/>
          <p:nvPr/>
        </p:nvSpPr>
        <p:spPr>
          <a:xfrm>
            <a:off x="4369377" y="8733559"/>
            <a:ext cx="95492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err="1">
                <a:latin typeface="Poppins"/>
                <a:cs typeface="Arial"/>
              </a:rPr>
              <a:t>Δ</a:t>
            </a:r>
            <a:r>
              <a:rPr lang="it-IT" sz="2800" err="1">
                <a:latin typeface="Poppins"/>
                <a:ea typeface="+mn-lt"/>
                <a:cs typeface="+mn-lt"/>
              </a:rPr>
              <a:t>λ</a:t>
            </a:r>
            <a:r>
              <a:rPr lang="it-IT" sz="2800" b="1">
                <a:latin typeface="Poppins"/>
                <a:ea typeface="+mn-lt"/>
                <a:cs typeface="+mn-lt"/>
              </a:rPr>
              <a:t> </a:t>
            </a:r>
            <a:r>
              <a:rPr lang="it-IT" sz="2800">
                <a:latin typeface="Poppins"/>
                <a:ea typeface="+mn-lt"/>
                <a:cs typeface="+mn-lt"/>
              </a:rPr>
              <a:t>= -T*</a:t>
            </a:r>
            <a:r>
              <a:rPr lang="it-IT" sz="2800" err="1">
                <a:latin typeface="Poppins"/>
                <a:ea typeface="+mn-lt"/>
                <a:cs typeface="+mn-lt"/>
              </a:rPr>
              <a:t>ω</a:t>
            </a:r>
            <a:r>
              <a:rPr lang="it-IT" sz="2200" err="1">
                <a:latin typeface="Poppins"/>
                <a:ea typeface="+mn-lt"/>
                <a:cs typeface="+mn-lt"/>
              </a:rPr>
              <a:t>e</a:t>
            </a:r>
            <a:r>
              <a:rPr lang="it-IT" sz="2800">
                <a:latin typeface="Poppins"/>
                <a:ea typeface="+mn-lt"/>
                <a:cs typeface="+mn-lt"/>
              </a:rPr>
              <a:t> = -147.8 </a:t>
            </a:r>
            <a:r>
              <a:rPr lang="it-IT" sz="2800" err="1">
                <a:latin typeface="Poppins"/>
                <a:ea typeface="+mn-lt"/>
                <a:cs typeface="+mn-lt"/>
              </a:rPr>
              <a:t>deg</a:t>
            </a:r>
            <a:r>
              <a:rPr lang="it-IT" sz="2800">
                <a:latin typeface="Poppins"/>
                <a:ea typeface="+mn-lt"/>
                <a:cs typeface="+mn-lt"/>
              </a:rPr>
              <a:t> (in the </a:t>
            </a:r>
            <a:r>
              <a:rPr lang="it-IT" sz="2800" err="1">
                <a:latin typeface="Poppins"/>
                <a:ea typeface="+mn-lt"/>
                <a:cs typeface="+mn-lt"/>
              </a:rPr>
              <a:t>weastward</a:t>
            </a:r>
            <a:r>
              <a:rPr lang="it-IT" sz="2800">
                <a:latin typeface="Poppins"/>
                <a:ea typeface="+mn-lt"/>
                <a:cs typeface="+mn-lt"/>
              </a:rPr>
              <a:t> </a:t>
            </a:r>
            <a:r>
              <a:rPr lang="it-IT" sz="2800" err="1">
                <a:latin typeface="Poppins"/>
                <a:ea typeface="+mn-lt"/>
                <a:cs typeface="+mn-lt"/>
              </a:rPr>
              <a:t>direction</a:t>
            </a:r>
            <a:r>
              <a:rPr lang="it-IT" sz="2800">
                <a:latin typeface="Poppins"/>
                <a:ea typeface="+mn-lt"/>
                <a:cs typeface="+mn-lt"/>
              </a:rPr>
              <a:t>)</a:t>
            </a:r>
            <a:endParaRPr lang="it-IT" sz="2800" err="1">
              <a:latin typeface="Poppin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2270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0201" y="-3898759"/>
            <a:ext cx="6705457" cy="6705457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771525" y="435556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7AC2595C-4705-BC90-1D5D-619054CC6B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08" t="4616" r="7216" b="4800"/>
          <a:stretch/>
        </p:blipFill>
        <p:spPr>
          <a:xfrm>
            <a:off x="252151" y="2684757"/>
            <a:ext cx="8978041" cy="491327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4535F238-7544-A770-5934-E7DB4225A9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812" t="4830" r="8064" b="3953"/>
          <a:stretch/>
        </p:blipFill>
        <p:spPr>
          <a:xfrm>
            <a:off x="9140224" y="2690171"/>
            <a:ext cx="8990673" cy="489666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1884D0-A966-96EC-9D8C-FF198FD36820}"/>
              </a:ext>
            </a:extLst>
          </p:cNvPr>
          <p:cNvSpPr txBox="1"/>
          <p:nvPr/>
        </p:nvSpPr>
        <p:spPr>
          <a:xfrm>
            <a:off x="771367" y="7783528"/>
            <a:ext cx="651005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Poppins"/>
                <a:ea typeface="Calibri"/>
                <a:cs typeface="Calibri"/>
              </a:rPr>
              <a:t>Semi-major </a:t>
            </a:r>
            <a:r>
              <a:rPr lang="it-IT" sz="2800" err="1">
                <a:latin typeface="Poppins"/>
                <a:ea typeface="Calibri"/>
                <a:cs typeface="Calibri"/>
              </a:rPr>
              <a:t>axis</a:t>
            </a:r>
            <a:r>
              <a:rPr lang="it-IT" sz="2800">
                <a:latin typeface="Poppins"/>
                <a:ea typeface="Calibri"/>
                <a:cs typeface="Calibri"/>
              </a:rPr>
              <a:t> = </a:t>
            </a:r>
            <a:r>
              <a:rPr lang="it-IT" sz="2800">
                <a:latin typeface="Poppins"/>
                <a:ea typeface="+mn-lt"/>
                <a:cs typeface="+mn-lt"/>
              </a:rPr>
              <a:t>15864 Km</a:t>
            </a:r>
          </a:p>
          <a:p>
            <a:r>
              <a:rPr lang="it-IT" sz="2800" err="1">
                <a:latin typeface="Poppins"/>
                <a:ea typeface="Calibri"/>
                <a:cs typeface="Poppins"/>
              </a:rPr>
              <a:t>Δλ</a:t>
            </a:r>
            <a:r>
              <a:rPr lang="it-IT" sz="2800">
                <a:latin typeface="Poppins"/>
                <a:ea typeface="Calibri"/>
                <a:cs typeface="Poppins"/>
              </a:rPr>
              <a:t> = </a:t>
            </a:r>
            <a:r>
              <a:rPr lang="it-IT" sz="2800">
                <a:latin typeface="Poppins"/>
                <a:ea typeface="+mn-lt"/>
                <a:cs typeface="+mn-lt"/>
              </a:rPr>
              <a:t>−83.07 </a:t>
            </a:r>
            <a:r>
              <a:rPr lang="it-IT" sz="2800" err="1">
                <a:latin typeface="Poppins"/>
                <a:ea typeface="+mn-lt"/>
                <a:cs typeface="+mn-lt"/>
              </a:rPr>
              <a:t>deg</a:t>
            </a:r>
            <a:endParaRPr lang="it-IT" err="1">
              <a:latin typeface="Poppin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2907195-7C94-0082-E9D0-27A8C1982B14}"/>
              </a:ext>
            </a:extLst>
          </p:cNvPr>
          <p:cNvSpPr txBox="1"/>
          <p:nvPr/>
        </p:nvSpPr>
        <p:spPr>
          <a:xfrm>
            <a:off x="767822" y="8922981"/>
            <a:ext cx="531902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Poppins"/>
                <a:ea typeface="Calibri"/>
                <a:cs typeface="Calibri"/>
              </a:rPr>
              <a:t>K = 13</a:t>
            </a:r>
          </a:p>
          <a:p>
            <a:r>
              <a:rPr lang="it-IT" sz="2800">
                <a:latin typeface="Poppins"/>
                <a:ea typeface="Calibri"/>
                <a:cs typeface="Calibri"/>
              </a:rPr>
              <a:t>M = 3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C0FF96-C0B7-6B04-7E86-FC321E617B0B}"/>
              </a:ext>
            </a:extLst>
          </p:cNvPr>
          <p:cNvSpPr txBox="1"/>
          <p:nvPr/>
        </p:nvSpPr>
        <p:spPr>
          <a:xfrm>
            <a:off x="3096438" y="1948785"/>
            <a:ext cx="3301094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50" b="1">
                <a:solidFill>
                  <a:srgbClr val="4D4D4D"/>
                </a:solidFill>
                <a:latin typeface="Montserrat Bold"/>
              </a:rPr>
              <a:t>Unperturbed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5AF12AE-236E-CC5E-7F8E-475246DF2768}"/>
              </a:ext>
            </a:extLst>
          </p:cNvPr>
          <p:cNvSpPr txBox="1"/>
          <p:nvPr/>
        </p:nvSpPr>
        <p:spPr>
          <a:xfrm>
            <a:off x="4155311" y="1022912"/>
            <a:ext cx="9977377" cy="9622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600" b="1">
                <a:solidFill>
                  <a:srgbClr val="67829A"/>
                </a:solidFill>
                <a:latin typeface="Poppins Bold"/>
              </a:rPr>
              <a:t>REPEATING GROUND TRACK</a:t>
            </a:r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41E496-5050-DFA1-C287-96789AC80416}"/>
              </a:ext>
            </a:extLst>
          </p:cNvPr>
          <p:cNvSpPr txBox="1"/>
          <p:nvPr/>
        </p:nvSpPr>
        <p:spPr>
          <a:xfrm>
            <a:off x="12393315" y="1948931"/>
            <a:ext cx="2661558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50" b="1">
                <a:solidFill>
                  <a:srgbClr val="4D4D4D"/>
                </a:solidFill>
                <a:latin typeface="Montserrat Bold"/>
              </a:rPr>
              <a:t>Perturbed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3007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89178" y="7052426"/>
            <a:ext cx="6705457" cy="6705457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6021551" y="240043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3" name="Immagine 2" descr="Immagine che contiene Diagramma, diagramma, testo, linea&#10;&#10;Descrizione generata automaticamente">
            <a:extLst>
              <a:ext uri="{FF2B5EF4-FFF2-40B4-BE49-F238E27FC236}">
                <a16:creationId xmlns:a16="http://schemas.microsoft.com/office/drawing/2014/main" id="{3AE9EB2D-49AE-2BAD-7D0F-796A4B7D22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74" t="3274" r="7622" b="4464"/>
          <a:stretch/>
        </p:blipFill>
        <p:spPr>
          <a:xfrm>
            <a:off x="1550943" y="5534682"/>
            <a:ext cx="8433122" cy="468093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843B920-3A01-A74B-7211-3A56D0C4516A}"/>
              </a:ext>
            </a:extLst>
          </p:cNvPr>
          <p:cNvSpPr txBox="1"/>
          <p:nvPr/>
        </p:nvSpPr>
        <p:spPr>
          <a:xfrm>
            <a:off x="533699" y="69588"/>
            <a:ext cx="1446592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600" b="1">
                <a:solidFill>
                  <a:srgbClr val="67829A"/>
                </a:solidFill>
                <a:latin typeface="Poppins Bold"/>
              </a:rPr>
              <a:t>KEPLERIAN PARAMETERS PROPAGATION</a:t>
            </a:r>
            <a:endParaRPr lang="en-US" sz="5600" b="1">
              <a:solidFill>
                <a:srgbClr val="67829A"/>
              </a:solidFill>
              <a:latin typeface="Poppins Bold"/>
              <a:cs typeface="Poppins Bold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E3EF758-C4D8-8DFB-AB26-7732620705D5}"/>
              </a:ext>
            </a:extLst>
          </p:cNvPr>
          <p:cNvSpPr txBox="1"/>
          <p:nvPr/>
        </p:nvSpPr>
        <p:spPr>
          <a:xfrm>
            <a:off x="10618890" y="3458778"/>
            <a:ext cx="6713621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latin typeface="Poppins"/>
                <a:cs typeface="Segoe UI"/>
              </a:rPr>
              <a:t>Three </a:t>
            </a:r>
            <a:r>
              <a:rPr lang="it-IT" sz="2400" err="1">
                <a:latin typeface="Poppins"/>
                <a:cs typeface="Segoe UI"/>
              </a:rPr>
              <a:t>distinct</a:t>
            </a:r>
            <a:r>
              <a:rPr lang="it-IT" sz="2400">
                <a:latin typeface="Poppins"/>
                <a:cs typeface="Segoe UI"/>
              </a:rPr>
              <a:t> </a:t>
            </a:r>
            <a:r>
              <a:rPr lang="it-IT" sz="2400" err="1">
                <a:latin typeface="Poppins"/>
                <a:cs typeface="Segoe UI"/>
              </a:rPr>
              <a:t>behaviours</a:t>
            </a:r>
            <a:r>
              <a:rPr lang="it-IT" sz="2400">
                <a:latin typeface="Poppins"/>
                <a:cs typeface="Segoe UI"/>
              </a:rPr>
              <a:t> </a:t>
            </a:r>
            <a:r>
              <a:rPr lang="it-IT" sz="2400" err="1">
                <a:latin typeface="Poppins"/>
                <a:cs typeface="Segoe UI"/>
              </a:rPr>
              <a:t>revealed</a:t>
            </a:r>
            <a:r>
              <a:rPr lang="it-IT" sz="2400">
                <a:latin typeface="Poppins"/>
                <a:cs typeface="Segoe UI"/>
              </a:rPr>
              <a:t> by the </a:t>
            </a:r>
            <a:r>
              <a:rPr lang="it-IT" sz="2400" err="1">
                <a:latin typeface="Poppins"/>
                <a:cs typeface="Segoe UI"/>
              </a:rPr>
              <a:t>graphs</a:t>
            </a:r>
            <a:r>
              <a:rPr lang="it-IT" sz="2400">
                <a:latin typeface="Poppins"/>
                <a:cs typeface="Segoe UI"/>
              </a:rPr>
              <a:t>:</a:t>
            </a:r>
            <a:endParaRPr lang="it-IT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400" b="1">
                <a:latin typeface="Poppins"/>
                <a:ea typeface="+mn-lt"/>
                <a:cs typeface="Segoe UI"/>
              </a:rPr>
              <a:t>Short-</a:t>
            </a:r>
            <a:r>
              <a:rPr lang="it-IT" sz="2400" b="1" err="1">
                <a:latin typeface="Poppins"/>
                <a:ea typeface="+mn-lt"/>
                <a:cs typeface="Segoe UI"/>
              </a:rPr>
              <a:t>term</a:t>
            </a:r>
            <a:r>
              <a:rPr lang="it-IT" sz="2400" b="1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oscillations</a:t>
            </a:r>
            <a:r>
              <a:rPr lang="it-IT" sz="2400" b="1">
                <a:latin typeface="Poppins"/>
                <a:ea typeface="+mn-lt"/>
                <a:cs typeface="Segoe UI"/>
              </a:rPr>
              <a:t> </a:t>
            </a:r>
            <a:r>
              <a:rPr lang="it-IT" sz="2400">
                <a:latin typeface="Poppins"/>
                <a:ea typeface="+mn-lt"/>
                <a:cs typeface="Segoe UI"/>
              </a:rPr>
              <a:t>of </a:t>
            </a:r>
            <a:r>
              <a:rPr lang="it-IT" sz="2400" err="1">
                <a:latin typeface="Poppins"/>
                <a:ea typeface="+mn-lt"/>
                <a:cs typeface="Segoe UI"/>
              </a:rPr>
              <a:t>all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elements</a:t>
            </a:r>
            <a:r>
              <a:rPr lang="it-IT" sz="2400">
                <a:latin typeface="Poppins"/>
                <a:ea typeface="+mn-lt"/>
                <a:cs typeface="Segoe UI"/>
              </a:rPr>
              <a:t>, </a:t>
            </a:r>
            <a:r>
              <a:rPr lang="it-IT" sz="2400" err="1">
                <a:latin typeface="Poppins"/>
                <a:ea typeface="+mn-lt"/>
                <a:cs typeface="Segoe UI"/>
              </a:rPr>
              <a:t>caused</a:t>
            </a:r>
            <a:r>
              <a:rPr lang="it-IT" sz="2400">
                <a:latin typeface="Poppins"/>
                <a:ea typeface="+mn-lt"/>
                <a:cs typeface="Segoe UI"/>
              </a:rPr>
              <a:t> by </a:t>
            </a:r>
            <a:r>
              <a:rPr lang="it-IT" sz="2400" err="1">
                <a:latin typeface="Poppins"/>
                <a:ea typeface="+mn-lt"/>
                <a:cs typeface="Segoe UI"/>
              </a:rPr>
              <a:t>orbit's</a:t>
            </a:r>
            <a:r>
              <a:rPr lang="it-IT" sz="2400">
                <a:latin typeface="Poppins"/>
                <a:ea typeface="+mn-lt"/>
                <a:cs typeface="Segoe UI"/>
              </a:rPr>
              <a:t> dynamics;</a:t>
            </a:r>
          </a:p>
          <a:p>
            <a:pPr marL="342900" indent="-342900">
              <a:buFont typeface="Arial"/>
              <a:buChar char="•"/>
            </a:pPr>
            <a:r>
              <a:rPr lang="it-IT" sz="2400" b="1">
                <a:latin typeface="Poppins"/>
                <a:ea typeface="+mn-lt"/>
                <a:cs typeface="Segoe UI"/>
              </a:rPr>
              <a:t>Long-</a:t>
            </a:r>
            <a:r>
              <a:rPr lang="it-IT" sz="2400" b="1" err="1">
                <a:latin typeface="Poppins"/>
                <a:ea typeface="+mn-lt"/>
                <a:cs typeface="Segoe UI"/>
              </a:rPr>
              <a:t>term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oscillations</a:t>
            </a:r>
            <a:r>
              <a:rPr lang="it-IT" sz="2400">
                <a:latin typeface="Poppins"/>
                <a:ea typeface="+mn-lt"/>
                <a:cs typeface="Segoe UI"/>
              </a:rPr>
              <a:t> of </a:t>
            </a:r>
            <a:r>
              <a:rPr lang="it-IT" sz="2400" i="1">
                <a:latin typeface="Poppins"/>
                <a:ea typeface="+mn-lt"/>
                <a:cs typeface="Segoe UI"/>
              </a:rPr>
              <a:t>e, i  </a:t>
            </a:r>
            <a:r>
              <a:rPr lang="it-IT" sz="2400">
                <a:latin typeface="Poppins"/>
                <a:ea typeface="+mn-lt"/>
                <a:cs typeface="Segoe UI"/>
              </a:rPr>
              <a:t>and</a:t>
            </a:r>
            <a:r>
              <a:rPr lang="it-IT" sz="2800">
                <a:latin typeface="Poppins Bold"/>
                <a:ea typeface="+mn-lt"/>
                <a:cs typeface="Segoe UI"/>
              </a:rPr>
              <a:t> </a:t>
            </a:r>
            <a:r>
              <a:rPr lang="it-IT" sz="2800" i="1">
                <a:latin typeface="Poppins"/>
                <a:ea typeface="+mn-lt"/>
                <a:cs typeface="+mn-lt"/>
              </a:rPr>
              <a:t>ω, </a:t>
            </a:r>
            <a:r>
              <a:rPr lang="it-IT" sz="2400" err="1">
                <a:latin typeface="Poppins"/>
                <a:ea typeface="+mn-lt"/>
                <a:cs typeface="+mn-lt"/>
              </a:rPr>
              <a:t>driven</a:t>
            </a:r>
            <a:r>
              <a:rPr lang="it-IT" sz="2400">
                <a:latin typeface="Poppins"/>
                <a:ea typeface="+mn-lt"/>
                <a:cs typeface="+mn-lt"/>
              </a:rPr>
              <a:t> by the </a:t>
            </a:r>
            <a:r>
              <a:rPr lang="it-IT" sz="2400" err="1">
                <a:latin typeface="Poppins"/>
                <a:ea typeface="+mn-lt"/>
                <a:cs typeface="+mn-lt"/>
              </a:rPr>
              <a:t>gravitational</a:t>
            </a:r>
            <a:r>
              <a:rPr lang="it-IT" sz="2400">
                <a:latin typeface="Poppins"/>
                <a:ea typeface="+mn-lt"/>
                <a:cs typeface="+mn-lt"/>
              </a:rPr>
              <a:t> </a:t>
            </a:r>
            <a:r>
              <a:rPr lang="it-IT" sz="2400" err="1">
                <a:latin typeface="Poppins"/>
                <a:ea typeface="+mn-lt"/>
                <a:cs typeface="+mn-lt"/>
              </a:rPr>
              <a:t>influemce</a:t>
            </a:r>
            <a:r>
              <a:rPr lang="it-IT" sz="2400">
                <a:latin typeface="Poppins"/>
                <a:ea typeface="+mn-lt"/>
                <a:cs typeface="+mn-lt"/>
              </a:rPr>
              <a:t> of the Moon;</a:t>
            </a:r>
            <a:endParaRPr lang="it-IT" sz="2800" b="1" i="1">
              <a:latin typeface="Poppins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it-IT" sz="2400" b="1">
                <a:latin typeface="Poppins"/>
                <a:ea typeface="+mn-lt"/>
                <a:cs typeface="+mn-lt"/>
              </a:rPr>
              <a:t>Secular</a:t>
            </a:r>
            <a:r>
              <a:rPr lang="it-IT" sz="2400">
                <a:latin typeface="Poppins"/>
                <a:ea typeface="+mn-lt"/>
                <a:cs typeface="+mn-lt"/>
              </a:rPr>
              <a:t> effects on </a:t>
            </a:r>
            <a:r>
              <a:rPr lang="it-IT" sz="2400">
                <a:latin typeface="Poppins"/>
                <a:ea typeface="+mn-lt"/>
                <a:cs typeface="Poppins"/>
              </a:rPr>
              <a:t>Ω and</a:t>
            </a:r>
            <a:r>
              <a:rPr lang="it-IT" sz="2800">
                <a:latin typeface="Poppins Bold"/>
                <a:ea typeface="+mn-lt"/>
                <a:cs typeface="Poppins Bold"/>
              </a:rPr>
              <a:t> </a:t>
            </a:r>
            <a:r>
              <a:rPr lang="it-IT" sz="2800" i="1">
                <a:latin typeface="Poppins"/>
                <a:ea typeface="+mn-lt"/>
                <a:cs typeface="Poppins"/>
              </a:rPr>
              <a:t>ω</a:t>
            </a:r>
            <a:r>
              <a:rPr lang="it-IT" sz="2400">
                <a:latin typeface="Poppins"/>
                <a:ea typeface="+mn-lt"/>
                <a:cs typeface="+mn-lt"/>
              </a:rPr>
              <a:t>, from J2.</a:t>
            </a:r>
          </a:p>
          <a:p>
            <a:endParaRPr lang="it-IT" sz="2400">
              <a:latin typeface="Poppins"/>
              <a:ea typeface="+mn-lt"/>
              <a:cs typeface="Segoe UI"/>
            </a:endParaRPr>
          </a:p>
        </p:txBody>
      </p:sp>
      <p:pic>
        <p:nvPicPr>
          <p:cNvPr id="7" name="Immagine 6" descr="Immagine che contiene testo, schermata, linea, Rettangol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B3508E6C-3E7F-8757-3A02-2E379A89F1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88" t="3059" r="6106" b="6082"/>
          <a:stretch/>
        </p:blipFill>
        <p:spPr>
          <a:xfrm>
            <a:off x="1547306" y="1013610"/>
            <a:ext cx="8439198" cy="45755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Immagine 8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E75F68C2-464B-99D8-0362-8FEE29F59F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317" t="5045" r="7927" b="3264"/>
          <a:stretch/>
        </p:blipFill>
        <p:spPr>
          <a:xfrm>
            <a:off x="1598988" y="1018833"/>
            <a:ext cx="8281934" cy="459795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Immagine 7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A429A4E6-E00C-F942-2C1E-FB0E303004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304" t="3289" r="6757" b="3967"/>
          <a:stretch/>
        </p:blipFill>
        <p:spPr>
          <a:xfrm>
            <a:off x="1603879" y="5643707"/>
            <a:ext cx="8448942" cy="45713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Immagine 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27AFEA1A-7A47-00C4-69CB-7F4A2A97250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741" t="3583" r="7319" b="5932"/>
          <a:stretch/>
        </p:blipFill>
        <p:spPr>
          <a:xfrm>
            <a:off x="1600142" y="5522681"/>
            <a:ext cx="8431484" cy="470089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Immagine 5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E59539C8-B720-2857-D1B7-29E10FB1AD3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857" t="2968" r="7131" b="4491"/>
          <a:stretch/>
        </p:blipFill>
        <p:spPr>
          <a:xfrm>
            <a:off x="1800001" y="828458"/>
            <a:ext cx="8253547" cy="466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94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35811" y="6940405"/>
            <a:ext cx="6705457" cy="6705457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6021551" y="240043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843B920-3A01-A74B-7211-3A56D0C4516A}"/>
              </a:ext>
            </a:extLst>
          </p:cNvPr>
          <p:cNvSpPr txBox="1"/>
          <p:nvPr/>
        </p:nvSpPr>
        <p:spPr>
          <a:xfrm>
            <a:off x="533699" y="371513"/>
            <a:ext cx="1446592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600" b="1">
                <a:solidFill>
                  <a:srgbClr val="67829A"/>
                </a:solidFill>
                <a:latin typeface="Poppins Bold"/>
              </a:rPr>
              <a:t>KEPLERIAN PARAMETERS PROPAGATION</a:t>
            </a:r>
            <a:endParaRPr lang="en-US" sz="5600" b="1">
              <a:solidFill>
                <a:srgbClr val="67829A"/>
              </a:solidFill>
              <a:latin typeface="Poppins Bold"/>
              <a:cs typeface="Poppins Bold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E3EF758-C4D8-8DFB-AB26-7732620705D5}"/>
              </a:ext>
            </a:extLst>
          </p:cNvPr>
          <p:cNvSpPr txBox="1"/>
          <p:nvPr/>
        </p:nvSpPr>
        <p:spPr>
          <a:xfrm>
            <a:off x="643865" y="1978938"/>
            <a:ext cx="136363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latin typeface="Poppins"/>
                <a:cs typeface="Segoe UI"/>
              </a:rPr>
              <a:t>Two </a:t>
            </a:r>
            <a:r>
              <a:rPr lang="it-IT" sz="2400" err="1">
                <a:latin typeface="Poppins"/>
                <a:cs typeface="Segoe UI"/>
              </a:rPr>
              <a:t>propagation</a:t>
            </a:r>
            <a:r>
              <a:rPr lang="it-IT" sz="2400">
                <a:latin typeface="Poppins"/>
                <a:cs typeface="Segoe UI"/>
              </a:rPr>
              <a:t> </a:t>
            </a:r>
            <a:r>
              <a:rPr lang="it-IT" sz="2400" err="1">
                <a:latin typeface="Poppins"/>
                <a:cs typeface="Segoe UI"/>
              </a:rPr>
              <a:t>methods</a:t>
            </a:r>
            <a:r>
              <a:rPr lang="it-IT" sz="2400">
                <a:latin typeface="Poppins"/>
                <a:cs typeface="Segoe UI"/>
              </a:rPr>
              <a:t>:</a:t>
            </a:r>
            <a:endParaRPr lang="it-IT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400" err="1">
                <a:latin typeface="Poppins"/>
                <a:ea typeface="+mn-lt"/>
                <a:cs typeface="Segoe UI"/>
              </a:rPr>
              <a:t>Cartesian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coordinates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propagation</a:t>
            </a:r>
            <a:r>
              <a:rPr lang="it-IT" sz="2400">
                <a:latin typeface="Poppins"/>
                <a:ea typeface="+mn-lt"/>
                <a:cs typeface="Segoe UI"/>
              </a:rPr>
              <a:t>;</a:t>
            </a:r>
          </a:p>
          <a:p>
            <a:pPr marL="342900" indent="-342900">
              <a:buFont typeface="Arial"/>
              <a:buChar char="•"/>
            </a:pPr>
            <a:r>
              <a:rPr lang="it-IT" sz="2400" err="1">
                <a:latin typeface="Poppins"/>
                <a:ea typeface="+mn-lt"/>
                <a:cs typeface="Segoe UI"/>
              </a:rPr>
              <a:t>Keplerian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elements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propagation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through</a:t>
            </a:r>
            <a:r>
              <a:rPr lang="it-IT" sz="2400">
                <a:latin typeface="Poppins"/>
                <a:ea typeface="+mn-lt"/>
                <a:cs typeface="Segoe UI"/>
              </a:rPr>
              <a:t> Gauss </a:t>
            </a:r>
            <a:r>
              <a:rPr lang="it-IT" sz="2400" err="1">
                <a:latin typeface="Poppins"/>
                <a:ea typeface="+mn-lt"/>
                <a:cs typeface="Segoe UI"/>
              </a:rPr>
              <a:t>planetary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equations</a:t>
            </a:r>
            <a:r>
              <a:rPr lang="it-IT" sz="2400">
                <a:latin typeface="Poppins"/>
                <a:ea typeface="+mn-lt"/>
                <a:cs typeface="Segoe UI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F06F5-9809-AB59-D5EB-3A5D0613677A}"/>
              </a:ext>
            </a:extLst>
          </p:cNvPr>
          <p:cNvSpPr txBox="1"/>
          <p:nvPr/>
        </p:nvSpPr>
        <p:spPr>
          <a:xfrm>
            <a:off x="12997957" y="1980604"/>
            <a:ext cx="4015596" cy="1938992"/>
          </a:xfrm>
          <a:prstGeom prst="rect">
            <a:avLst/>
          </a:prstGeom>
          <a:noFill/>
          <a:ln>
            <a:solidFill>
              <a:srgbClr val="91AABF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>
                <a:latin typeface="Poppins"/>
                <a:cs typeface="Segoe UI"/>
              </a:rPr>
              <a:t>PROPAGATION SETTINGS</a:t>
            </a:r>
            <a:r>
              <a:rPr lang="it-IT" sz="2400">
                <a:latin typeface="Poppins"/>
                <a:cs typeface="Segoe UI"/>
              </a:rPr>
              <a:t>:</a:t>
            </a:r>
            <a:r>
              <a:rPr lang="en-US" sz="2400">
                <a:latin typeface="Poppins"/>
                <a:cs typeface="Arial"/>
              </a:rPr>
              <a:t>​</a:t>
            </a:r>
            <a:endParaRPr lang="en-US">
              <a:ea typeface="Calibri"/>
              <a:cs typeface="Calibri"/>
            </a:endParaRPr>
          </a:p>
          <a:p>
            <a:pPr marL="342900" indent="-342900">
              <a:buFont typeface="Arial,Sans-Serif"/>
              <a:buChar char="•"/>
            </a:pPr>
            <a:r>
              <a:rPr lang="it-IT" sz="2400" i="1">
                <a:latin typeface="Poppins"/>
                <a:cs typeface="Arial"/>
              </a:rPr>
              <a:t>ode113</a:t>
            </a:r>
            <a:endParaRPr lang="it-IT" sz="2400">
              <a:latin typeface="Poppins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it-IT" sz="2400" i="1" err="1">
                <a:latin typeface="Poppins"/>
                <a:cs typeface="Arial"/>
              </a:rPr>
              <a:t>Reltol</a:t>
            </a:r>
            <a:r>
              <a:rPr lang="it-IT" sz="2400" i="1">
                <a:latin typeface="Poppins"/>
                <a:cs typeface="Arial"/>
              </a:rPr>
              <a:t> </a:t>
            </a:r>
            <a:r>
              <a:rPr lang="it-IT" sz="2400">
                <a:latin typeface="Poppins"/>
                <a:cs typeface="Arial"/>
              </a:rPr>
              <a:t> = 1e-13</a:t>
            </a:r>
          </a:p>
          <a:p>
            <a:pPr marL="342900" indent="-342900">
              <a:buFont typeface="Arial,Sans-Serif"/>
              <a:buChar char="•"/>
            </a:pPr>
            <a:r>
              <a:rPr lang="it-IT" sz="2400" i="1" err="1">
                <a:latin typeface="Poppins"/>
                <a:cs typeface="Arial"/>
              </a:rPr>
              <a:t>Abstol</a:t>
            </a:r>
            <a:r>
              <a:rPr lang="it-IT" sz="2400" i="1">
                <a:latin typeface="Poppins"/>
                <a:cs typeface="Arial"/>
              </a:rPr>
              <a:t> </a:t>
            </a:r>
            <a:r>
              <a:rPr lang="it-IT" sz="2400">
                <a:latin typeface="Poppins"/>
                <a:cs typeface="Arial"/>
              </a:rPr>
              <a:t> = 1e-14</a:t>
            </a:r>
          </a:p>
          <a:p>
            <a:pPr marL="342900" indent="-342900">
              <a:buFont typeface="Arial,Sans-Serif"/>
              <a:buChar char="•"/>
            </a:pPr>
            <a:r>
              <a:rPr lang="it-IT" sz="2400">
                <a:latin typeface="Poppins"/>
                <a:cs typeface="Arial"/>
              </a:rPr>
              <a:t>500 </a:t>
            </a:r>
            <a:r>
              <a:rPr lang="it-IT" sz="2400" err="1">
                <a:latin typeface="Poppins"/>
                <a:cs typeface="Arial"/>
              </a:rPr>
              <a:t>orbits</a:t>
            </a:r>
            <a:endParaRPr lang="it-IT" sz="2400">
              <a:latin typeface="Poppins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1D758-9830-17BD-EFD9-25BFF591D291}"/>
              </a:ext>
            </a:extLst>
          </p:cNvPr>
          <p:cNvSpPr txBox="1"/>
          <p:nvPr/>
        </p:nvSpPr>
        <p:spPr>
          <a:xfrm>
            <a:off x="526212" y="1313371"/>
            <a:ext cx="8371935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50" b="1">
                <a:solidFill>
                  <a:srgbClr val="4D4D4D"/>
                </a:solidFill>
                <a:latin typeface="Montserrat Bold"/>
              </a:rPr>
              <a:t>Propagation methods comparison</a:t>
            </a:r>
            <a:endParaRPr lang="en-US"/>
          </a:p>
        </p:txBody>
      </p:sp>
      <p:pic>
        <p:nvPicPr>
          <p:cNvPr id="15" name="Immagine 6" descr="Immagine che contiene testo, linea, Diagramma&#10;&#10;Descrizione generata automaticamente">
            <a:extLst>
              <a:ext uri="{FF2B5EF4-FFF2-40B4-BE49-F238E27FC236}">
                <a16:creationId xmlns:a16="http://schemas.microsoft.com/office/drawing/2014/main" id="{B4966F5C-6EE1-20E8-8E1D-A38211137A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27" t="4451" r="8157" b="5638"/>
          <a:stretch/>
        </p:blipFill>
        <p:spPr>
          <a:xfrm>
            <a:off x="567767" y="4826643"/>
            <a:ext cx="8368968" cy="469706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7" name="CasellaDiTesto 13">
            <a:extLst>
              <a:ext uri="{FF2B5EF4-FFF2-40B4-BE49-F238E27FC236}">
                <a16:creationId xmlns:a16="http://schemas.microsoft.com/office/drawing/2014/main" id="{C4F0BD66-F237-9EBB-9F06-76DADD370157}"/>
              </a:ext>
            </a:extLst>
          </p:cNvPr>
          <p:cNvSpPr txBox="1"/>
          <p:nvPr/>
        </p:nvSpPr>
        <p:spPr>
          <a:xfrm>
            <a:off x="643865" y="3386779"/>
            <a:ext cx="136363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>
                <a:latin typeface="Poppins"/>
                <a:ea typeface="+mn-lt"/>
                <a:cs typeface="Segoe UI"/>
              </a:rPr>
              <a:t>ACCURACY</a:t>
            </a:r>
            <a:r>
              <a:rPr lang="it-IT" sz="2400">
                <a:latin typeface="Poppins"/>
                <a:ea typeface="+mn-lt"/>
                <a:cs typeface="Segoe UI"/>
              </a:rPr>
              <a:t>      </a:t>
            </a:r>
            <a:r>
              <a:rPr lang="it-IT" sz="2400" err="1">
                <a:latin typeface="Poppins"/>
                <a:ea typeface="+mn-lt"/>
                <a:cs typeface="Segoe UI"/>
              </a:rPr>
              <a:t>almost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same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behaviour</a:t>
            </a:r>
          </a:p>
          <a:p>
            <a:endParaRPr lang="it-IT" sz="2400">
              <a:latin typeface="Poppins"/>
              <a:ea typeface="+mn-lt"/>
              <a:cs typeface="Segoe UI"/>
            </a:endParaRPr>
          </a:p>
          <a:p>
            <a:r>
              <a:rPr lang="it-IT" sz="2400" b="1">
                <a:latin typeface="Poppins"/>
                <a:ea typeface="+mn-lt"/>
                <a:cs typeface="Segoe UI"/>
              </a:rPr>
              <a:t>COMPUTATIONAL EFFICIENCY      </a:t>
            </a:r>
            <a:r>
              <a:rPr lang="it-IT" sz="2400">
                <a:latin typeface="Poppins"/>
                <a:ea typeface="+mn-lt"/>
                <a:cs typeface="Segoe UI"/>
              </a:rPr>
              <a:t>Gauss </a:t>
            </a:r>
            <a:r>
              <a:rPr lang="it-IT" sz="2400" err="1">
                <a:latin typeface="Poppins"/>
                <a:ea typeface="+mn-lt"/>
                <a:cs typeface="Segoe UI"/>
              </a:rPr>
              <a:t>method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faster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b="1">
                <a:latin typeface="Poppins"/>
                <a:ea typeface="+mn-lt"/>
                <a:cs typeface="Segoe UI"/>
              </a:rPr>
              <a:t>   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0C816E7-ADB6-B7D6-427D-588698B19C71}"/>
              </a:ext>
            </a:extLst>
          </p:cNvPr>
          <p:cNvSpPr/>
          <p:nvPr/>
        </p:nvSpPr>
        <p:spPr>
          <a:xfrm>
            <a:off x="2509024" y="3596267"/>
            <a:ext cx="292719" cy="139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A9C394F-C4CE-5AA2-6339-D68B9FC827B7}"/>
              </a:ext>
            </a:extLst>
          </p:cNvPr>
          <p:cNvSpPr/>
          <p:nvPr/>
        </p:nvSpPr>
        <p:spPr>
          <a:xfrm>
            <a:off x="5059865" y="4335035"/>
            <a:ext cx="292719" cy="139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magine 5" descr="Immagine che contiene testo, linea, Diagramma&#10;&#10;Descrizione generata automaticamente">
            <a:extLst>
              <a:ext uri="{FF2B5EF4-FFF2-40B4-BE49-F238E27FC236}">
                <a16:creationId xmlns:a16="http://schemas.microsoft.com/office/drawing/2014/main" id="{872F4206-397E-A9C6-BEBE-DF9D3ACED8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67" t="3165" r="7046" b="2358"/>
          <a:stretch/>
        </p:blipFill>
        <p:spPr>
          <a:xfrm>
            <a:off x="8893961" y="4833331"/>
            <a:ext cx="8945031" cy="488183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9232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37448" y="4931440"/>
            <a:ext cx="6705457" cy="6705457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8731327" y="433368"/>
            <a:ext cx="8783644" cy="1811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198"/>
              </a:lnSpc>
            </a:pPr>
            <a:r>
              <a:rPr lang="en-US" sz="5600" b="1" spc="538">
                <a:solidFill>
                  <a:srgbClr val="67829A"/>
                </a:solidFill>
                <a:latin typeface="Poppins Bold"/>
                <a:ea typeface="Montserrat Bold"/>
                <a:cs typeface="Poppins Bold"/>
              </a:rPr>
              <a:t>ORBIT REPRESENTATION</a:t>
            </a:r>
            <a:endParaRPr lang="en-US" sz="5700" b="1" spc="538">
              <a:solidFill>
                <a:srgbClr val="67829A"/>
              </a:solidFill>
              <a:latin typeface="Montserrat Bold"/>
              <a:ea typeface="Montserrat Bold"/>
              <a:cs typeface="Montserrat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771525" y="435556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3" name="Immagine 2" descr="Immagine che contiene testo, schermata, diagramma, cerchio&#10;&#10;Descrizione generata automaticamente">
            <a:extLst>
              <a:ext uri="{FF2B5EF4-FFF2-40B4-BE49-F238E27FC236}">
                <a16:creationId xmlns:a16="http://schemas.microsoft.com/office/drawing/2014/main" id="{FA695E21-027D-17D4-3BF3-89C0AE333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03" y="1329898"/>
            <a:ext cx="9364516" cy="83640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3D5FCF-F661-3B8A-77FD-D618C207E0E1}"/>
              </a:ext>
            </a:extLst>
          </p:cNvPr>
          <p:cNvSpPr txBox="1"/>
          <p:nvPr/>
        </p:nvSpPr>
        <p:spPr>
          <a:xfrm>
            <a:off x="10406796" y="2978004"/>
            <a:ext cx="711268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latin typeface="Poppins"/>
                <a:cs typeface="Arial"/>
              </a:rPr>
              <a:t>Simulated</a:t>
            </a:r>
            <a:r>
              <a:rPr lang="it-IT" sz="2800">
                <a:latin typeface="Poppins"/>
                <a:cs typeface="Arial"/>
              </a:rPr>
              <a:t> for 4455 </a:t>
            </a:r>
            <a:r>
              <a:rPr lang="it-IT" sz="2800" err="1">
                <a:latin typeface="Poppins"/>
                <a:cs typeface="Arial"/>
              </a:rPr>
              <a:t>Orbital</a:t>
            </a:r>
            <a:r>
              <a:rPr lang="it-IT" sz="2800">
                <a:latin typeface="Poppins"/>
                <a:cs typeface="Arial"/>
              </a:rPr>
              <a:t> </a:t>
            </a:r>
            <a:r>
              <a:rPr lang="it-IT" sz="2800" err="1">
                <a:latin typeface="Poppins"/>
                <a:cs typeface="Arial"/>
              </a:rPr>
              <a:t>Revolutions</a:t>
            </a:r>
          </a:p>
          <a:p>
            <a:pPr algn="ctr"/>
            <a:r>
              <a:rPr lang="it-IT" sz="2800">
                <a:latin typeface="Poppins"/>
                <a:ea typeface="Calibri"/>
                <a:cs typeface="Arial"/>
              </a:rPr>
              <a:t>(5 </a:t>
            </a:r>
            <a:r>
              <a:rPr lang="it-IT" sz="2800" err="1">
                <a:latin typeface="Poppins"/>
                <a:ea typeface="Calibri"/>
                <a:cs typeface="Arial"/>
              </a:rPr>
              <a:t>years</a:t>
            </a:r>
            <a:r>
              <a:rPr lang="it-IT" sz="2800">
                <a:latin typeface="Poppins"/>
                <a:ea typeface="Calibri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230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52740" y="-3352099"/>
            <a:ext cx="6705457" cy="6705457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6092207" y="9584667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9A2834-E11F-28B9-EAB8-22570FE28E53}"/>
              </a:ext>
            </a:extLst>
          </p:cNvPr>
          <p:cNvSpPr txBox="1"/>
          <p:nvPr/>
        </p:nvSpPr>
        <p:spPr>
          <a:xfrm>
            <a:off x="411422" y="175295"/>
            <a:ext cx="1489661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600" b="1">
                <a:solidFill>
                  <a:srgbClr val="67829A"/>
                </a:solidFill>
                <a:latin typeface="Poppins Bold"/>
              </a:rPr>
              <a:t>FILTERING OF KEPLERIAN PARAMETERS</a:t>
            </a:r>
            <a:endParaRPr lang="it-IT"/>
          </a:p>
        </p:txBody>
      </p:sp>
      <p:pic>
        <p:nvPicPr>
          <p:cNvPr id="4" name="Immagine 3" descr="Immagine che contiene testo, schermata, Rettangolo, diagramm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0B22802-1428-D50E-042E-73793CE12E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1" t="3479" r="7270" b="3722"/>
          <a:stretch/>
        </p:blipFill>
        <p:spPr>
          <a:xfrm>
            <a:off x="1153091" y="1440010"/>
            <a:ext cx="7361487" cy="413934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Immagine 4" descr="Immagine che contiene diagramma, Diagramma, line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95C98BD1-E032-E6F9-AA5F-F7AEE08CEE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44" t="3562" r="8146" b="5479"/>
          <a:stretch/>
        </p:blipFill>
        <p:spPr>
          <a:xfrm>
            <a:off x="1109540" y="6114070"/>
            <a:ext cx="7448771" cy="398873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Immagine 5" descr="Immagine che contiene testo, Diagramma, linea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B9FA072C-8489-0041-8455-C9F569FF50E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632" t="3552" r="7163" b="3825"/>
          <a:stretch/>
        </p:blipFill>
        <p:spPr>
          <a:xfrm>
            <a:off x="9362325" y="3485931"/>
            <a:ext cx="7352991" cy="423383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52A690F-4703-8304-BCC2-4C3DB59B312B}"/>
              </a:ext>
            </a:extLst>
          </p:cNvPr>
          <p:cNvSpPr txBox="1"/>
          <p:nvPr/>
        </p:nvSpPr>
        <p:spPr>
          <a:xfrm>
            <a:off x="3187557" y="920821"/>
            <a:ext cx="32825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4D4D4D"/>
                </a:solidFill>
                <a:latin typeface="Montserrat Bold"/>
              </a:rPr>
              <a:t>Semi-major axis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8960C91-29FB-54E2-F95F-82A273FF80ED}"/>
              </a:ext>
            </a:extLst>
          </p:cNvPr>
          <p:cNvSpPr txBox="1"/>
          <p:nvPr/>
        </p:nvSpPr>
        <p:spPr>
          <a:xfrm>
            <a:off x="3611366" y="5608405"/>
            <a:ext cx="24349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4D4D4D"/>
                </a:solidFill>
                <a:latin typeface="Montserrat Bold"/>
              </a:rPr>
              <a:t>Eccentricity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BECF610-F660-67C8-9377-0B9E7A93AE2E}"/>
              </a:ext>
            </a:extLst>
          </p:cNvPr>
          <p:cNvSpPr txBox="1"/>
          <p:nvPr/>
        </p:nvSpPr>
        <p:spPr>
          <a:xfrm>
            <a:off x="11933434" y="2975653"/>
            <a:ext cx="22166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4D4D4D"/>
                </a:solidFill>
                <a:latin typeface="Montserrat Bold"/>
              </a:rPr>
              <a:t>Inclination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320B63C-EC7D-A883-72D4-4052DE22AD27}"/>
              </a:ext>
            </a:extLst>
          </p:cNvPr>
          <p:cNvSpPr txBox="1"/>
          <p:nvPr/>
        </p:nvSpPr>
        <p:spPr>
          <a:xfrm>
            <a:off x="9364894" y="8005933"/>
            <a:ext cx="639779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latin typeface="Poppins"/>
                <a:cs typeface="Poppins"/>
              </a:rPr>
              <a:t>Two </a:t>
            </a:r>
            <a:r>
              <a:rPr lang="it-IT" sz="2400" err="1">
                <a:latin typeface="Poppins"/>
                <a:cs typeface="Poppins"/>
              </a:rPr>
              <a:t>oscillatory</a:t>
            </a:r>
            <a:r>
              <a:rPr lang="it-IT" sz="2400">
                <a:latin typeface="Poppins"/>
                <a:cs typeface="Poppins"/>
              </a:rPr>
              <a:t> </a:t>
            </a:r>
            <a:r>
              <a:rPr lang="it-IT" sz="2400" err="1">
                <a:latin typeface="Poppins"/>
                <a:cs typeface="Poppins"/>
              </a:rPr>
              <a:t>periods</a:t>
            </a:r>
            <a:r>
              <a:rPr lang="it-IT" sz="2400">
                <a:latin typeface="Poppins"/>
                <a:cs typeface="Poppins"/>
              </a:rPr>
              <a:t> </a:t>
            </a:r>
            <a:r>
              <a:rPr lang="it-IT" sz="2400" err="1">
                <a:latin typeface="Poppins"/>
                <a:cs typeface="Poppins"/>
              </a:rPr>
              <a:t>highlightened</a:t>
            </a:r>
            <a:r>
              <a:rPr lang="it-IT" sz="2400">
                <a:latin typeface="Poppins"/>
                <a:cs typeface="Poppins"/>
              </a:rPr>
              <a:t>, </a:t>
            </a:r>
            <a:r>
              <a:rPr lang="it-IT" sz="2400" err="1">
                <a:latin typeface="Poppins"/>
                <a:cs typeface="Poppins"/>
              </a:rPr>
              <a:t>filtered</a:t>
            </a:r>
            <a:r>
              <a:rPr lang="it-IT" sz="2400">
                <a:latin typeface="Poppins"/>
                <a:cs typeface="Poppins"/>
              </a:rPr>
              <a:t> </a:t>
            </a:r>
            <a:r>
              <a:rPr lang="it-IT" sz="2400" err="1">
                <a:latin typeface="Poppins"/>
                <a:cs typeface="Poppins"/>
              </a:rPr>
              <a:t>using</a:t>
            </a:r>
            <a:r>
              <a:rPr lang="it-IT" sz="2400">
                <a:latin typeface="Poppins"/>
                <a:cs typeface="Poppins"/>
              </a:rPr>
              <a:t> </a:t>
            </a:r>
            <a:r>
              <a:rPr lang="it-IT" sz="2400" i="1">
                <a:latin typeface="Poppins"/>
                <a:cs typeface="Poppins"/>
              </a:rPr>
              <a:t>movemean.m</a:t>
            </a:r>
            <a:r>
              <a:rPr lang="it-IT" sz="2400">
                <a:latin typeface="Poppins"/>
                <a:cs typeface="Poppins"/>
              </a:rPr>
              <a:t>:</a:t>
            </a:r>
            <a:endParaRPr lang="it-IT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latin typeface="Poppins"/>
                <a:cs typeface="Poppins"/>
              </a:rPr>
              <a:t>1 </a:t>
            </a:r>
            <a:r>
              <a:rPr lang="it-IT" sz="2400" err="1">
                <a:latin typeface="Poppins"/>
                <a:cs typeface="Poppins"/>
              </a:rPr>
              <a:t>orbit</a:t>
            </a:r>
            <a:r>
              <a:rPr lang="it-IT" sz="2400">
                <a:latin typeface="Poppins"/>
                <a:cs typeface="Poppins"/>
              </a:rPr>
              <a:t> </a:t>
            </a:r>
            <a:r>
              <a:rPr lang="it-IT" sz="2400" err="1">
                <a:latin typeface="Poppins"/>
                <a:cs typeface="Poppins"/>
              </a:rPr>
              <a:t>periods</a:t>
            </a:r>
            <a:r>
              <a:rPr lang="it-IT" sz="2400">
                <a:latin typeface="Poppins"/>
                <a:cs typeface="Poppins"/>
              </a:rPr>
              <a:t> frequency;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latin typeface="Poppins"/>
                <a:cs typeface="Poppins"/>
              </a:rPr>
              <a:t>15 </a:t>
            </a:r>
            <a:r>
              <a:rPr lang="it-IT" sz="2400" err="1">
                <a:latin typeface="Poppins"/>
                <a:cs typeface="Poppins"/>
              </a:rPr>
              <a:t>orbit</a:t>
            </a:r>
            <a:r>
              <a:rPr lang="it-IT" sz="2400">
                <a:latin typeface="Poppins"/>
                <a:cs typeface="Poppins"/>
              </a:rPr>
              <a:t> </a:t>
            </a:r>
            <a:r>
              <a:rPr lang="it-IT" sz="2400" err="1">
                <a:latin typeface="Poppins"/>
                <a:cs typeface="Poppins"/>
              </a:rPr>
              <a:t>periods</a:t>
            </a:r>
            <a:r>
              <a:rPr lang="it-IT" sz="2400">
                <a:latin typeface="Poppins"/>
                <a:cs typeface="Poppins"/>
              </a:rPr>
              <a:t> frequency.</a:t>
            </a:r>
          </a:p>
        </p:txBody>
      </p:sp>
    </p:spTree>
    <p:extLst>
      <p:ext uri="{BB962C8B-B14F-4D97-AF65-F5344CB8AC3E}">
        <p14:creationId xmlns:p14="http://schemas.microsoft.com/office/powerpoint/2010/main" val="4177798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27201" y="6613833"/>
            <a:ext cx="6705457" cy="6705457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6246319" y="55386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9A2834-E11F-28B9-EAB8-22570FE28E53}"/>
              </a:ext>
            </a:extLst>
          </p:cNvPr>
          <p:cNvSpPr txBox="1"/>
          <p:nvPr/>
        </p:nvSpPr>
        <p:spPr>
          <a:xfrm>
            <a:off x="411422" y="175295"/>
            <a:ext cx="1489661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600" b="1">
                <a:solidFill>
                  <a:srgbClr val="67829A"/>
                </a:solidFill>
                <a:latin typeface="Poppins Bold"/>
              </a:rPr>
              <a:t>FILTERING OF KEPLERIAN PARAMETERS</a:t>
            </a:r>
            <a:endParaRPr lang="it-IT"/>
          </a:p>
        </p:txBody>
      </p:sp>
      <p:pic>
        <p:nvPicPr>
          <p:cNvPr id="8" name="Immagine 7" descr="Immagine che contiene linea, diagramma, Diagramma, test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3B4487E-FB6C-A7F1-0395-5AE48FC905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32" t="2732" r="7444" b="3552"/>
          <a:stretch/>
        </p:blipFill>
        <p:spPr>
          <a:xfrm>
            <a:off x="227901" y="4541555"/>
            <a:ext cx="9105228" cy="5261195"/>
          </a:xfrm>
          <a:prstGeom prst="rect">
            <a:avLst/>
          </a:prstGeom>
        </p:spPr>
      </p:pic>
      <p:pic>
        <p:nvPicPr>
          <p:cNvPr id="9" name="Immagine 8" descr="Immagine che contiene linea, diagramma, Diagramma, test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3AB3DDC8-C543-D29A-92A8-89366E70D9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61" t="3077" r="8327" b="4349"/>
          <a:stretch/>
        </p:blipFill>
        <p:spPr>
          <a:xfrm>
            <a:off x="9328567" y="1672150"/>
            <a:ext cx="8673225" cy="494731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8555C71-014E-4D81-4A69-29442A16A5B8}"/>
              </a:ext>
            </a:extLst>
          </p:cNvPr>
          <p:cNvSpPr txBox="1"/>
          <p:nvPr/>
        </p:nvSpPr>
        <p:spPr>
          <a:xfrm>
            <a:off x="2764256" y="4012532"/>
            <a:ext cx="36606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4D4D4D"/>
                </a:solidFill>
                <a:latin typeface="Montserrat Bold"/>
              </a:rPr>
              <a:t>Perigee argument</a:t>
            </a:r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A10EAF-CA3C-D3FA-92F9-04C593A0117C}"/>
              </a:ext>
            </a:extLst>
          </p:cNvPr>
          <p:cNvSpPr txBox="1"/>
          <p:nvPr/>
        </p:nvSpPr>
        <p:spPr>
          <a:xfrm>
            <a:off x="13201650" y="1124953"/>
            <a:ext cx="1344529" cy="5382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4D4D4D"/>
                </a:solidFill>
                <a:latin typeface="Montserrat Bold"/>
              </a:rPr>
              <a:t>RAAN</a:t>
            </a:r>
          </a:p>
        </p:txBody>
      </p:sp>
    </p:spTree>
    <p:extLst>
      <p:ext uri="{BB962C8B-B14F-4D97-AF65-F5344CB8AC3E}">
        <p14:creationId xmlns:p14="http://schemas.microsoft.com/office/powerpoint/2010/main" val="1626508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49128" y="7503637"/>
            <a:ext cx="6705457" cy="6705457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518251" y="463936"/>
            <a:ext cx="10317099" cy="890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8"/>
              </a:lnSpc>
            </a:pPr>
            <a:r>
              <a:rPr lang="en-US" sz="5600" b="1" spc="538">
                <a:solidFill>
                  <a:srgbClr val="67829A"/>
                </a:solidFill>
                <a:latin typeface="Poppins Bold"/>
                <a:cs typeface="Poppins Bold"/>
              </a:rPr>
              <a:t>REAL DATA COMPARISON</a:t>
            </a:r>
            <a:endParaRPr lang="it-IT"/>
          </a:p>
        </p:txBody>
      </p:sp>
      <p:sp>
        <p:nvSpPr>
          <p:cNvPr id="16" name="Freeform 16"/>
          <p:cNvSpPr/>
          <p:nvPr/>
        </p:nvSpPr>
        <p:spPr>
          <a:xfrm>
            <a:off x="15905424" y="348746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83D1C0F-8B4E-BE33-1D2B-54F19BDB6FE4}"/>
              </a:ext>
            </a:extLst>
          </p:cNvPr>
          <p:cNvSpPr txBox="1"/>
          <p:nvPr/>
        </p:nvSpPr>
        <p:spPr>
          <a:xfrm>
            <a:off x="451413" y="1384622"/>
            <a:ext cx="4291314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50" b="1">
                <a:solidFill>
                  <a:srgbClr val="4D4D4D"/>
                </a:solidFill>
                <a:latin typeface="Montserrat Bold"/>
              </a:rPr>
              <a:t>IRIDIUM 33 debris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69CCD5-445C-650D-A4A8-E527C88A1991}"/>
              </a:ext>
            </a:extLst>
          </p:cNvPr>
          <p:cNvSpPr txBox="1"/>
          <p:nvPr/>
        </p:nvSpPr>
        <p:spPr>
          <a:xfrm>
            <a:off x="515806" y="2020062"/>
            <a:ext cx="6771517" cy="5359570"/>
          </a:xfrm>
          <a:prstGeom prst="rect">
            <a:avLst/>
          </a:prstGeom>
          <a:noFill/>
          <a:ln w="28575">
            <a:solidFill>
              <a:srgbClr val="91AABF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latin typeface="Poppins"/>
              </a:rPr>
              <a:t>Russian </a:t>
            </a:r>
            <a:r>
              <a:rPr lang="it-IT" sz="2400" err="1">
                <a:latin typeface="Poppins"/>
              </a:rPr>
              <a:t>communication</a:t>
            </a:r>
            <a:r>
              <a:rPr lang="it-IT" sz="2400">
                <a:latin typeface="Poppins"/>
              </a:rPr>
              <a:t> satellite </a:t>
            </a:r>
            <a:r>
              <a:rPr lang="it-IT" sz="2400" err="1">
                <a:latin typeface="Poppins"/>
              </a:rPr>
              <a:t>located</a:t>
            </a:r>
            <a:r>
              <a:rPr lang="it-IT" sz="2400">
                <a:latin typeface="Poppins"/>
              </a:rPr>
              <a:t> in LEO, </a:t>
            </a:r>
            <a:r>
              <a:rPr lang="it-IT" sz="2400" err="1">
                <a:latin typeface="Poppins"/>
              </a:rPr>
              <a:t>collided</a:t>
            </a:r>
            <a:r>
              <a:rPr lang="it-IT" sz="2400">
                <a:latin typeface="Poppins"/>
              </a:rPr>
              <a:t> in 2009 with Kosmos 2251.</a:t>
            </a:r>
            <a:endParaRPr lang="it-IT" sz="2400">
              <a:latin typeface="Poppins"/>
              <a:cs typeface="Poppins"/>
            </a:endParaRPr>
          </a:p>
          <a:p>
            <a:endParaRPr lang="it-IT" sz="2400">
              <a:latin typeface="Poppins"/>
              <a:cs typeface="Poppins"/>
            </a:endParaRPr>
          </a:p>
          <a:p>
            <a:r>
              <a:rPr lang="it-IT" sz="2400" b="1">
                <a:latin typeface="Poppins"/>
                <a:cs typeface="Poppins"/>
              </a:rPr>
              <a:t>INITIAL ORBIT</a:t>
            </a:r>
            <a:r>
              <a:rPr lang="it-IT" sz="2400">
                <a:latin typeface="Poppins"/>
                <a:cs typeface="Poppins"/>
              </a:rPr>
              <a:t>:</a:t>
            </a:r>
          </a:p>
          <a:p>
            <a:pPr marL="457200" indent="-457200">
              <a:buFont typeface="Arial"/>
              <a:buChar char="•"/>
            </a:pPr>
            <a:r>
              <a:rPr lang="it-IT" sz="2400" i="1">
                <a:latin typeface="Poppins"/>
                <a:cs typeface="Poppins"/>
              </a:rPr>
              <a:t>hp</a:t>
            </a:r>
            <a:r>
              <a:rPr lang="it-IT" sz="2400">
                <a:latin typeface="Poppins"/>
                <a:cs typeface="Poppins"/>
              </a:rPr>
              <a:t> = 779.6 km;</a:t>
            </a:r>
          </a:p>
          <a:p>
            <a:pPr marL="457200" indent="-457200">
              <a:buFont typeface="Arial"/>
              <a:buChar char="•"/>
            </a:pPr>
            <a:r>
              <a:rPr lang="it-IT" sz="2400" i="1">
                <a:latin typeface="Poppins"/>
                <a:cs typeface="Poppins"/>
              </a:rPr>
              <a:t>i </a:t>
            </a:r>
            <a:r>
              <a:rPr lang="it-IT" sz="2400">
                <a:latin typeface="Poppins"/>
                <a:cs typeface="Poppins"/>
              </a:rPr>
              <a:t>= 86.4 </a:t>
            </a:r>
            <a:r>
              <a:rPr lang="it-IT" sz="2400" err="1">
                <a:latin typeface="Poppins"/>
                <a:cs typeface="Poppins"/>
              </a:rPr>
              <a:t>deg</a:t>
            </a:r>
            <a:r>
              <a:rPr lang="it-IT" sz="2400">
                <a:latin typeface="Poppins"/>
                <a:cs typeface="Poppins"/>
              </a:rPr>
              <a:t>;</a:t>
            </a:r>
          </a:p>
          <a:p>
            <a:pPr marL="457200" indent="-457200">
              <a:buFont typeface="Arial"/>
              <a:buChar char="•"/>
            </a:pPr>
            <a:r>
              <a:rPr lang="it-IT" sz="2400">
                <a:latin typeface="Poppins"/>
                <a:cs typeface="Poppins"/>
              </a:rPr>
              <a:t>small </a:t>
            </a:r>
            <a:r>
              <a:rPr lang="it-IT" sz="2400" i="1">
                <a:latin typeface="Poppins"/>
                <a:cs typeface="Poppins"/>
              </a:rPr>
              <a:t>e.</a:t>
            </a:r>
            <a:r>
              <a:rPr lang="it-IT" sz="2400">
                <a:latin typeface="Poppins"/>
                <a:cs typeface="Poppins"/>
              </a:rPr>
              <a:t> </a:t>
            </a:r>
            <a:endParaRPr lang="it-IT" sz="2400">
              <a:latin typeface="Calibri"/>
              <a:ea typeface="Calibri"/>
              <a:cs typeface="Calibri"/>
            </a:endParaRPr>
          </a:p>
          <a:p>
            <a:endParaRPr lang="it-IT" sz="2400">
              <a:latin typeface="Poppins"/>
              <a:cs typeface="Poppins"/>
            </a:endParaRPr>
          </a:p>
          <a:p>
            <a:r>
              <a:rPr lang="it-IT" sz="2400" b="1">
                <a:latin typeface="Poppins"/>
                <a:cs typeface="Poppins"/>
              </a:rPr>
              <a:t>MAIN PERTURBATIONS:</a:t>
            </a:r>
          </a:p>
          <a:p>
            <a:pPr marL="342900" indent="-342900">
              <a:buFont typeface="Arial"/>
              <a:buChar char="•"/>
            </a:pPr>
            <a:r>
              <a:rPr lang="it-IT" sz="2400" err="1">
                <a:latin typeface="Poppins"/>
                <a:cs typeface="Poppins"/>
              </a:rPr>
              <a:t>Aerodynamic</a:t>
            </a:r>
            <a:r>
              <a:rPr lang="it-IT" sz="2400">
                <a:latin typeface="Poppins"/>
                <a:cs typeface="Poppins"/>
              </a:rPr>
              <a:t> drag;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latin typeface="Poppins"/>
                <a:cs typeface="Poppins"/>
              </a:rPr>
              <a:t>J2.</a:t>
            </a:r>
          </a:p>
          <a:p>
            <a:pPr marL="342900" indent="-342900">
              <a:buFont typeface="Arial"/>
              <a:buChar char="•"/>
            </a:pPr>
            <a:endParaRPr lang="it-IT" sz="2400">
              <a:latin typeface="Poppins"/>
              <a:cs typeface="Poppins"/>
            </a:endParaRPr>
          </a:p>
          <a:p>
            <a:r>
              <a:rPr lang="it-IT" sz="2400" b="1">
                <a:latin typeface="Poppins"/>
                <a:cs typeface="Poppins"/>
              </a:rPr>
              <a:t>PROPAGATION PERIOD:</a:t>
            </a:r>
            <a:endParaRPr lang="it-IT"/>
          </a:p>
          <a:p>
            <a:pPr>
              <a:buFont typeface="Arial"/>
            </a:pPr>
            <a:r>
              <a:rPr lang="it-IT" sz="2400">
                <a:latin typeface="Poppins"/>
                <a:cs typeface="Poppins"/>
              </a:rPr>
              <a:t>April 1, 2024 – </a:t>
            </a:r>
            <a:r>
              <a:rPr lang="it-IT" sz="2400" err="1">
                <a:latin typeface="Poppins"/>
                <a:cs typeface="Poppins"/>
              </a:rPr>
              <a:t>July</a:t>
            </a:r>
            <a:r>
              <a:rPr lang="it-IT" sz="2400">
                <a:latin typeface="Poppins"/>
                <a:cs typeface="Poppins"/>
              </a:rPr>
              <a:t> 1, 2024</a:t>
            </a:r>
          </a:p>
        </p:txBody>
      </p:sp>
      <p:pic>
        <p:nvPicPr>
          <p:cNvPr id="6" name="Immagine 5" descr="Immagine che contiene Diagramma, schermata, diagramma, line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C497452-4342-473F-2AB4-6E7170CC86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44" t="3395" r="7278" b="4775"/>
          <a:stretch/>
        </p:blipFill>
        <p:spPr>
          <a:xfrm>
            <a:off x="7440178" y="1230698"/>
            <a:ext cx="7355079" cy="446222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Immagine 7" descr="Immagine che contiene Diagramma, diagramma, line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3D0878D8-9E8C-CF12-2426-DB789436EB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24" t="4058" r="7738" b="4607"/>
          <a:stretch/>
        </p:blipFill>
        <p:spPr>
          <a:xfrm>
            <a:off x="10883248" y="5796682"/>
            <a:ext cx="7265545" cy="43032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6F75F88-0DCC-DEE0-D124-A9269D58E8B7}"/>
              </a:ext>
            </a:extLst>
          </p:cNvPr>
          <p:cNvSpPr txBox="1"/>
          <p:nvPr/>
        </p:nvSpPr>
        <p:spPr>
          <a:xfrm>
            <a:off x="15102657" y="1596514"/>
            <a:ext cx="30980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b="1">
                <a:solidFill>
                  <a:srgbClr val="67829A"/>
                </a:solidFill>
                <a:latin typeface="Poppins"/>
                <a:cs typeface="Segoe UI"/>
              </a:rPr>
              <a:t>Semi-major </a:t>
            </a:r>
            <a:r>
              <a:rPr lang="it-IT" sz="2400" b="1" err="1">
                <a:solidFill>
                  <a:srgbClr val="67829A"/>
                </a:solidFill>
                <a:latin typeface="Poppins"/>
                <a:cs typeface="Segoe UI"/>
              </a:rPr>
              <a:t>axis</a:t>
            </a:r>
            <a:endParaRPr lang="en-US" sz="2400" b="1">
              <a:solidFill>
                <a:srgbClr val="67829A"/>
              </a:solidFill>
              <a:latin typeface="Poppins"/>
              <a:cs typeface="Segoe UI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1255681-E3A2-A12B-C1FC-E0FC5CD78ED0}"/>
              </a:ext>
            </a:extLst>
          </p:cNvPr>
          <p:cNvSpPr txBox="1"/>
          <p:nvPr/>
        </p:nvSpPr>
        <p:spPr>
          <a:xfrm>
            <a:off x="7860583" y="6097844"/>
            <a:ext cx="24629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b="1" err="1">
                <a:solidFill>
                  <a:srgbClr val="67829A"/>
                </a:solidFill>
                <a:latin typeface="Poppins"/>
              </a:rPr>
              <a:t>Eccentricity</a:t>
            </a:r>
            <a:endParaRPr lang="it-IT" sz="2400" b="1" err="1">
              <a:solidFill>
                <a:srgbClr val="67829A"/>
              </a:solidFill>
              <a:latin typeface="Poppins"/>
              <a:cs typeface="Poppins"/>
            </a:endParaRPr>
          </a:p>
        </p:txBody>
      </p:sp>
      <p:pic>
        <p:nvPicPr>
          <p:cNvPr id="11" name="Immagine 10" descr="Immagine che contiene testo, Diagramma, diagramma, line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1E76F6FF-2CE7-AC99-39FE-59FBA565309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813" t="2128" r="7500" b="203"/>
          <a:stretch/>
        </p:blipFill>
        <p:spPr>
          <a:xfrm>
            <a:off x="7360367" y="1223962"/>
            <a:ext cx="7743825" cy="458640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7267E8C-4F37-7F12-8587-690444D266FB}"/>
              </a:ext>
            </a:extLst>
          </p:cNvPr>
          <p:cNvSpPr txBox="1"/>
          <p:nvPr/>
        </p:nvSpPr>
        <p:spPr>
          <a:xfrm>
            <a:off x="15176398" y="322174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b="1" err="1">
                <a:solidFill>
                  <a:srgbClr val="67829A"/>
                </a:solidFill>
                <a:latin typeface="Poppins"/>
              </a:rPr>
              <a:t>Inclination</a:t>
            </a:r>
            <a:endParaRPr lang="it-IT" sz="2400" b="1" err="1">
              <a:solidFill>
                <a:srgbClr val="67829A"/>
              </a:solidFill>
              <a:latin typeface="Poppins"/>
              <a:cs typeface="Poppins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8E73971-DC5F-4A17-374B-87823FCD006E}"/>
              </a:ext>
            </a:extLst>
          </p:cNvPr>
          <p:cNvSpPr txBox="1"/>
          <p:nvPr/>
        </p:nvSpPr>
        <p:spPr>
          <a:xfrm>
            <a:off x="7862273" y="770987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b="1">
                <a:solidFill>
                  <a:srgbClr val="67829A"/>
                </a:solidFill>
                <a:latin typeface="Poppins"/>
                <a:cs typeface="Poppins"/>
              </a:rPr>
              <a:t>RAAN</a:t>
            </a:r>
            <a:endParaRPr lang="it-IT"/>
          </a:p>
        </p:txBody>
      </p:sp>
      <p:pic>
        <p:nvPicPr>
          <p:cNvPr id="14" name="Immagine 13" descr="Immagine che contiene linea, diagramma, Diagramma, Parallel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17DAFA84-A4AB-DCD3-100B-BD6B5467800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531" t="2049" r="7500" b="2500"/>
          <a:stretch/>
        </p:blipFill>
        <p:spPr>
          <a:xfrm>
            <a:off x="10617764" y="5730971"/>
            <a:ext cx="7586667" cy="44821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Immagine 14" descr="Immagine che contiene schermata, Blu elettrico, design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347BA296-F13C-B331-1DC5-D7400D09B44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017" t="4712" r="7941" b="3927"/>
          <a:stretch/>
        </p:blipFill>
        <p:spPr>
          <a:xfrm>
            <a:off x="10655711" y="5819007"/>
            <a:ext cx="7593352" cy="429016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E4CCDC8-5F75-545A-60AE-FF9C6B87961B}"/>
              </a:ext>
            </a:extLst>
          </p:cNvPr>
          <p:cNvSpPr txBox="1"/>
          <p:nvPr/>
        </p:nvSpPr>
        <p:spPr>
          <a:xfrm>
            <a:off x="15171174" y="4588920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b="1" err="1">
                <a:solidFill>
                  <a:srgbClr val="67829A"/>
                </a:solidFill>
                <a:latin typeface="Poppins"/>
                <a:ea typeface="Calibri"/>
                <a:cs typeface="Poppins"/>
              </a:rPr>
              <a:t>Perigee</a:t>
            </a:r>
            <a:r>
              <a:rPr lang="it-IT" sz="2400" b="1">
                <a:solidFill>
                  <a:srgbClr val="67829A"/>
                </a:solidFill>
                <a:latin typeface="Poppins"/>
                <a:ea typeface="Calibri"/>
                <a:cs typeface="Poppins"/>
              </a:rPr>
              <a:t> </a:t>
            </a:r>
            <a:r>
              <a:rPr lang="it-IT" sz="2400" b="1" err="1">
                <a:solidFill>
                  <a:srgbClr val="67829A"/>
                </a:solidFill>
                <a:latin typeface="Poppins"/>
                <a:ea typeface="Calibri"/>
                <a:cs typeface="Poppins"/>
              </a:rPr>
              <a:t>argument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71D498E-828E-D80B-622C-969E6B14303C}"/>
              </a:ext>
            </a:extLst>
          </p:cNvPr>
          <p:cNvSpPr txBox="1"/>
          <p:nvPr/>
        </p:nvSpPr>
        <p:spPr>
          <a:xfrm>
            <a:off x="7858432" y="9376287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67829A"/>
                </a:solidFill>
                <a:latin typeface="Poppins"/>
                <a:ea typeface="Calibri"/>
                <a:cs typeface="Poppins"/>
              </a:rPr>
              <a:t>True </a:t>
            </a:r>
            <a:r>
              <a:rPr lang="it-IT" sz="2400" b="1" err="1">
                <a:solidFill>
                  <a:srgbClr val="67829A"/>
                </a:solidFill>
                <a:latin typeface="Poppins"/>
                <a:ea typeface="Calibri"/>
                <a:cs typeface="Poppins"/>
              </a:rPr>
              <a:t>anomaly</a:t>
            </a:r>
          </a:p>
        </p:txBody>
      </p:sp>
      <p:pic>
        <p:nvPicPr>
          <p:cNvPr id="20" name="Immagine 19" descr="Immagine che contiene linea, Diagramma, diagramm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701A2DFE-5245-31E6-C4D0-F5254A62D4A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866" t="4187" r="8140" b="6020"/>
          <a:stretch/>
        </p:blipFill>
        <p:spPr>
          <a:xfrm>
            <a:off x="7363047" y="1224374"/>
            <a:ext cx="7735196" cy="430955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04467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32103"/>
            <a:ext cx="7006013" cy="10719103"/>
            <a:chOff x="0" y="0"/>
            <a:chExt cx="1962214" cy="30021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2214" cy="3002160"/>
            </a:xfrm>
            <a:custGeom>
              <a:avLst/>
              <a:gdLst/>
              <a:ahLst/>
              <a:cxnLst/>
              <a:rect l="l" t="t" r="r" b="b"/>
              <a:pathLst>
                <a:path w="1962214" h="3002160">
                  <a:moveTo>
                    <a:pt x="0" y="0"/>
                  </a:moveTo>
                  <a:lnTo>
                    <a:pt x="1962214" y="0"/>
                  </a:lnTo>
                  <a:lnTo>
                    <a:pt x="1962214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91AAB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62214" cy="3049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484152" y="-2669169"/>
            <a:ext cx="8866414" cy="8866378"/>
          </a:xfrm>
          <a:custGeom>
            <a:avLst/>
            <a:gdLst/>
            <a:ahLst/>
            <a:cxnLst/>
            <a:rect l="l" t="t" r="r" b="b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>
            <a:blip r:embed="rId2"/>
            <a:stretch>
              <a:fillRect l="-25329" r="-25329"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-31576" t="31942" r="31576" b="-31942"/>
          <a:stretch/>
        </p:blipFill>
        <p:spPr>
          <a:xfrm rot="-4390898">
            <a:off x="-793432" y="-670844"/>
            <a:ext cx="9688672" cy="9688672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9486901" y="1045476"/>
            <a:ext cx="8801100" cy="2332759"/>
          </a:xfrm>
          <a:custGeom>
            <a:avLst/>
            <a:gdLst/>
            <a:ahLst/>
            <a:cxnLst/>
            <a:rect l="l" t="t" r="r" b="b"/>
            <a:pathLst>
              <a:path w="3084261" h="614389">
                <a:moveTo>
                  <a:pt x="0" y="0"/>
                </a:moveTo>
                <a:lnTo>
                  <a:pt x="3084261" y="0"/>
                </a:lnTo>
                <a:lnTo>
                  <a:pt x="3084261" y="614389"/>
                </a:lnTo>
                <a:lnTo>
                  <a:pt x="0" y="614389"/>
                </a:lnTo>
                <a:close/>
              </a:path>
            </a:pathLst>
          </a:custGeom>
          <a:solidFill>
            <a:srgbClr val="67829A">
              <a:alpha val="19608"/>
            </a:srgbClr>
          </a:solidFill>
        </p:spPr>
        <p:txBody>
          <a:bodyPr/>
          <a:lstStyle/>
          <a:p>
            <a:endParaRPr lang="es-MX"/>
          </a:p>
        </p:txBody>
      </p:sp>
      <p:grpSp>
        <p:nvGrpSpPr>
          <p:cNvPr id="11" name="Group 11"/>
          <p:cNvGrpSpPr/>
          <p:nvPr/>
        </p:nvGrpSpPr>
        <p:grpSpPr>
          <a:xfrm>
            <a:off x="9486901" y="3977120"/>
            <a:ext cx="8801100" cy="2332759"/>
            <a:chOff x="0" y="0"/>
            <a:chExt cx="3084261" cy="6143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84261" cy="614389"/>
            </a:xfrm>
            <a:custGeom>
              <a:avLst/>
              <a:gdLst/>
              <a:ahLst/>
              <a:cxnLst/>
              <a:rect l="l" t="t" r="r" b="b"/>
              <a:pathLst>
                <a:path w="3084261" h="614389">
                  <a:moveTo>
                    <a:pt x="0" y="0"/>
                  </a:moveTo>
                  <a:lnTo>
                    <a:pt x="3084261" y="0"/>
                  </a:lnTo>
                  <a:lnTo>
                    <a:pt x="3084261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67829A">
                <a:alpha val="19608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084261" cy="662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86900" y="6909955"/>
            <a:ext cx="8801100" cy="2332759"/>
            <a:chOff x="0" y="0"/>
            <a:chExt cx="3084261" cy="61438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84261" cy="614389"/>
            </a:xfrm>
            <a:custGeom>
              <a:avLst/>
              <a:gdLst/>
              <a:ahLst/>
              <a:cxnLst/>
              <a:rect l="l" t="t" r="r" b="b"/>
              <a:pathLst>
                <a:path w="3084261" h="614389">
                  <a:moveTo>
                    <a:pt x="0" y="0"/>
                  </a:moveTo>
                  <a:lnTo>
                    <a:pt x="3084261" y="0"/>
                  </a:lnTo>
                  <a:lnTo>
                    <a:pt x="3084261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67829A">
                <a:alpha val="19608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3084261" cy="662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84177" y="935072"/>
            <a:ext cx="2553566" cy="255356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D0CCCC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484177" y="3843339"/>
            <a:ext cx="2553566" cy="255356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D0CCCC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484177" y="6863241"/>
            <a:ext cx="2553566" cy="255356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D0CCCC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174376" y="9619130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5" y="0"/>
                </a:lnTo>
                <a:lnTo>
                  <a:pt x="2020395" y="593143"/>
                </a:lnTo>
                <a:lnTo>
                  <a:pt x="0" y="593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7" name="TextBox 27"/>
          <p:cNvSpPr txBox="1"/>
          <p:nvPr/>
        </p:nvSpPr>
        <p:spPr>
          <a:xfrm>
            <a:off x="490518" y="7544076"/>
            <a:ext cx="6240646" cy="2000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INTERPLANETARY MISSION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802171" y="1545423"/>
            <a:ext cx="1917578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67829A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802171" y="4453689"/>
            <a:ext cx="1917578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67829A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802171" y="7473591"/>
            <a:ext cx="1917578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67829A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22627" y="1282850"/>
            <a:ext cx="6500945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67829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The interplanetary trajectory involves departure from Mercury, a gravity-</a:t>
            </a:r>
          </a:p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67829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assist maneuver at Earth, and arrival at Asteroid No. 30.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504468" y="4443095"/>
            <a:ext cx="6500945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67829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The earliest departure is set for January 1, 2030, and the latest arrival on January 1, 2060.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22627" y="7439618"/>
            <a:ext cx="6500945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67829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The feasibility analysis evaluates the mission’s viability using the total cost in terms of ∆vtot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49128" y="7503637"/>
            <a:ext cx="6705457" cy="6705457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518251" y="504757"/>
            <a:ext cx="10317099" cy="890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8"/>
              </a:lnSpc>
            </a:pPr>
            <a:r>
              <a:rPr lang="en-US" sz="5600" b="1" spc="538">
                <a:solidFill>
                  <a:srgbClr val="67829A"/>
                </a:solidFill>
                <a:latin typeface="Poppins Bold"/>
                <a:cs typeface="Poppins Bold"/>
              </a:rPr>
              <a:t>REAL DATA COMPARISON</a:t>
            </a:r>
            <a:endParaRPr lang="it-IT"/>
          </a:p>
        </p:txBody>
      </p:sp>
      <p:sp>
        <p:nvSpPr>
          <p:cNvPr id="16" name="Freeform 16"/>
          <p:cNvSpPr/>
          <p:nvPr/>
        </p:nvSpPr>
        <p:spPr>
          <a:xfrm>
            <a:off x="15905424" y="348746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83D1C0F-8B4E-BE33-1D2B-54F19BDB6FE4}"/>
              </a:ext>
            </a:extLst>
          </p:cNvPr>
          <p:cNvSpPr txBox="1"/>
          <p:nvPr/>
        </p:nvSpPr>
        <p:spPr>
          <a:xfrm>
            <a:off x="451413" y="1384622"/>
            <a:ext cx="4291314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50" b="1" err="1">
                <a:solidFill>
                  <a:srgbClr val="4D4D4D"/>
                </a:solidFill>
                <a:latin typeface="Montserrat Bold"/>
              </a:rPr>
              <a:t>Navstar</a:t>
            </a:r>
            <a:r>
              <a:rPr lang="en-US" sz="3450" b="1">
                <a:solidFill>
                  <a:srgbClr val="4D4D4D"/>
                </a:solidFill>
                <a:latin typeface="Montserrat Bold"/>
              </a:rPr>
              <a:t> 6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69CCD5-445C-650D-A4A8-E527C88A1991}"/>
              </a:ext>
            </a:extLst>
          </p:cNvPr>
          <p:cNvSpPr txBox="1"/>
          <p:nvPr/>
        </p:nvSpPr>
        <p:spPr>
          <a:xfrm>
            <a:off x="515806" y="2020062"/>
            <a:ext cx="6771517" cy="5632311"/>
          </a:xfrm>
          <a:prstGeom prst="rect">
            <a:avLst/>
          </a:prstGeom>
          <a:noFill/>
          <a:ln w="28575">
            <a:solidFill>
              <a:srgbClr val="91AABF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latin typeface="Poppins"/>
                <a:cs typeface="Poppins"/>
              </a:rPr>
              <a:t>American </a:t>
            </a:r>
            <a:r>
              <a:rPr lang="it-IT" sz="2400" err="1">
                <a:latin typeface="Poppins"/>
                <a:cs typeface="Poppins"/>
              </a:rPr>
              <a:t>navigation</a:t>
            </a:r>
            <a:r>
              <a:rPr lang="it-IT" sz="2400">
                <a:latin typeface="Poppins"/>
                <a:cs typeface="Poppins"/>
              </a:rPr>
              <a:t> satellite </a:t>
            </a:r>
            <a:r>
              <a:rPr lang="it-IT" sz="2400" err="1">
                <a:latin typeface="Poppins"/>
                <a:cs typeface="Poppins"/>
              </a:rPr>
              <a:t>located</a:t>
            </a:r>
            <a:r>
              <a:rPr lang="it-IT" sz="2400">
                <a:latin typeface="Poppins"/>
                <a:cs typeface="Poppins"/>
              </a:rPr>
              <a:t> in MEO, </a:t>
            </a:r>
            <a:r>
              <a:rPr lang="it-IT" sz="2400" err="1">
                <a:latin typeface="Poppins"/>
                <a:cs typeface="Poppins"/>
              </a:rPr>
              <a:t>retired</a:t>
            </a:r>
            <a:r>
              <a:rPr lang="it-IT" sz="2400">
                <a:latin typeface="Poppins"/>
                <a:cs typeface="Poppins"/>
              </a:rPr>
              <a:t> in 1991.</a:t>
            </a:r>
          </a:p>
          <a:p>
            <a:endParaRPr lang="it-IT" sz="2400">
              <a:latin typeface="Poppins"/>
              <a:cs typeface="Poppins"/>
            </a:endParaRPr>
          </a:p>
          <a:p>
            <a:r>
              <a:rPr lang="it-IT" sz="2400" b="1">
                <a:latin typeface="Poppins"/>
                <a:cs typeface="Poppins"/>
              </a:rPr>
              <a:t>INITIAL ORBIT</a:t>
            </a:r>
            <a:r>
              <a:rPr lang="it-IT" sz="2400">
                <a:latin typeface="Poppins"/>
                <a:cs typeface="Poppins"/>
              </a:rPr>
              <a:t>:</a:t>
            </a:r>
          </a:p>
          <a:p>
            <a:pPr marL="457200" indent="-457200">
              <a:buFont typeface="Arial"/>
              <a:buChar char="•"/>
            </a:pPr>
            <a:r>
              <a:rPr lang="it-IT" sz="2400" i="1">
                <a:latin typeface="Poppins"/>
                <a:cs typeface="Poppins"/>
              </a:rPr>
              <a:t>hp</a:t>
            </a:r>
            <a:r>
              <a:rPr lang="it-IT" sz="2400">
                <a:latin typeface="Poppins"/>
                <a:cs typeface="Poppins"/>
              </a:rPr>
              <a:t> =20006 km;</a:t>
            </a:r>
          </a:p>
          <a:p>
            <a:pPr marL="457200" indent="-457200">
              <a:buFont typeface="Arial"/>
              <a:buChar char="•"/>
            </a:pPr>
            <a:r>
              <a:rPr lang="it-IT" sz="2400" i="1">
                <a:latin typeface="Poppins"/>
                <a:cs typeface="Poppins"/>
              </a:rPr>
              <a:t>i </a:t>
            </a:r>
            <a:r>
              <a:rPr lang="it-IT" sz="2400">
                <a:latin typeface="Poppins"/>
                <a:cs typeface="Poppins"/>
              </a:rPr>
              <a:t>= 62.8 </a:t>
            </a:r>
            <a:r>
              <a:rPr lang="it-IT" sz="2400" err="1">
                <a:latin typeface="Poppins"/>
                <a:cs typeface="Poppins"/>
              </a:rPr>
              <a:t>deg</a:t>
            </a:r>
            <a:r>
              <a:rPr lang="it-IT" sz="2400">
                <a:latin typeface="Poppins"/>
                <a:cs typeface="Poppins"/>
              </a:rPr>
              <a:t>;</a:t>
            </a:r>
          </a:p>
          <a:p>
            <a:pPr marL="457200" indent="-457200">
              <a:buFont typeface="Arial"/>
              <a:buChar char="•"/>
            </a:pPr>
            <a:r>
              <a:rPr lang="it-IT" sz="2400">
                <a:latin typeface="Poppins"/>
                <a:cs typeface="Poppins"/>
              </a:rPr>
              <a:t>small </a:t>
            </a:r>
            <a:r>
              <a:rPr lang="it-IT" sz="2400" i="1">
                <a:latin typeface="Poppins"/>
                <a:cs typeface="Poppins"/>
              </a:rPr>
              <a:t>e.</a:t>
            </a:r>
            <a:r>
              <a:rPr lang="it-IT" sz="2400">
                <a:latin typeface="Poppins"/>
                <a:cs typeface="Poppins"/>
              </a:rPr>
              <a:t> </a:t>
            </a:r>
            <a:endParaRPr lang="it-IT" sz="2400">
              <a:latin typeface="Calibri"/>
              <a:ea typeface="Calibri"/>
              <a:cs typeface="Calibri"/>
            </a:endParaRPr>
          </a:p>
          <a:p>
            <a:endParaRPr lang="it-IT" sz="2400">
              <a:latin typeface="Poppins"/>
              <a:cs typeface="Poppins"/>
            </a:endParaRPr>
          </a:p>
          <a:p>
            <a:r>
              <a:rPr lang="it-IT" sz="2400" b="1">
                <a:latin typeface="Poppins"/>
                <a:cs typeface="Poppins"/>
              </a:rPr>
              <a:t>MAIN PERTURBATIONS: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latin typeface="Poppins"/>
                <a:cs typeface="Poppins"/>
              </a:rPr>
              <a:t>Third-body </a:t>
            </a:r>
            <a:r>
              <a:rPr lang="it-IT" sz="2400" err="1">
                <a:latin typeface="Poppins"/>
                <a:cs typeface="Poppins"/>
              </a:rPr>
              <a:t>perturbation</a:t>
            </a:r>
            <a:r>
              <a:rPr lang="it-IT" sz="2400">
                <a:latin typeface="Poppins"/>
                <a:cs typeface="Poppins"/>
              </a:rPr>
              <a:t> (Sun and Moon);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latin typeface="Poppins"/>
                <a:cs typeface="Poppins"/>
              </a:rPr>
              <a:t>J2.</a:t>
            </a:r>
          </a:p>
          <a:p>
            <a:pPr marL="342900" indent="-342900">
              <a:buFont typeface="Arial"/>
              <a:buChar char="•"/>
            </a:pPr>
            <a:endParaRPr lang="it-IT" sz="2400">
              <a:latin typeface="Poppins"/>
              <a:cs typeface="Poppins"/>
            </a:endParaRPr>
          </a:p>
          <a:p>
            <a:r>
              <a:rPr lang="it-IT" sz="2400" b="1">
                <a:latin typeface="Poppins"/>
                <a:cs typeface="Poppins"/>
              </a:rPr>
              <a:t>PROPAGATION PERIOD:</a:t>
            </a:r>
            <a:endParaRPr lang="it-IT"/>
          </a:p>
          <a:p>
            <a:pPr>
              <a:buFont typeface="Arial"/>
            </a:pPr>
            <a:r>
              <a:rPr lang="it-IT" sz="2400">
                <a:latin typeface="Poppins"/>
                <a:cs typeface="Poppins"/>
              </a:rPr>
              <a:t>April 1, 2024 – </a:t>
            </a:r>
            <a:r>
              <a:rPr lang="it-IT" sz="2400" err="1">
                <a:latin typeface="Poppins"/>
                <a:cs typeface="Poppins"/>
              </a:rPr>
              <a:t>October</a:t>
            </a:r>
            <a:r>
              <a:rPr lang="it-IT" sz="2400">
                <a:latin typeface="Poppins"/>
                <a:cs typeface="Poppins"/>
              </a:rPr>
              <a:t> 1, 2024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6F75F88-0DCC-DEE0-D124-A9269D58E8B7}"/>
              </a:ext>
            </a:extLst>
          </p:cNvPr>
          <p:cNvSpPr txBox="1"/>
          <p:nvPr/>
        </p:nvSpPr>
        <p:spPr>
          <a:xfrm>
            <a:off x="15102657" y="1596514"/>
            <a:ext cx="30980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b="1">
                <a:solidFill>
                  <a:srgbClr val="67829A"/>
                </a:solidFill>
                <a:latin typeface="Poppins"/>
                <a:cs typeface="Segoe UI"/>
              </a:rPr>
              <a:t>Semi-major </a:t>
            </a:r>
            <a:r>
              <a:rPr lang="it-IT" sz="2400" b="1" err="1">
                <a:solidFill>
                  <a:srgbClr val="67829A"/>
                </a:solidFill>
                <a:latin typeface="Poppins"/>
                <a:cs typeface="Segoe UI"/>
              </a:rPr>
              <a:t>axis</a:t>
            </a:r>
            <a:endParaRPr lang="en-US" sz="2400" b="1">
              <a:solidFill>
                <a:srgbClr val="67829A"/>
              </a:solidFill>
              <a:latin typeface="Poppins"/>
              <a:cs typeface="Segoe UI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1255681-E3A2-A12B-C1FC-E0FC5CD78ED0}"/>
              </a:ext>
            </a:extLst>
          </p:cNvPr>
          <p:cNvSpPr txBox="1"/>
          <p:nvPr/>
        </p:nvSpPr>
        <p:spPr>
          <a:xfrm>
            <a:off x="7860583" y="6097844"/>
            <a:ext cx="24629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b="1" err="1">
                <a:solidFill>
                  <a:srgbClr val="67829A"/>
                </a:solidFill>
                <a:latin typeface="Poppins"/>
              </a:rPr>
              <a:t>Eccentricity</a:t>
            </a:r>
            <a:endParaRPr lang="it-IT" sz="2400" b="1" err="1">
              <a:solidFill>
                <a:srgbClr val="67829A"/>
              </a:solidFill>
              <a:latin typeface="Poppins"/>
              <a:cs typeface="Poppin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7267E8C-4F37-7F12-8587-690444D266FB}"/>
              </a:ext>
            </a:extLst>
          </p:cNvPr>
          <p:cNvSpPr txBox="1"/>
          <p:nvPr/>
        </p:nvSpPr>
        <p:spPr>
          <a:xfrm>
            <a:off x="15189689" y="319516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b="1" err="1">
                <a:solidFill>
                  <a:srgbClr val="67829A"/>
                </a:solidFill>
                <a:latin typeface="Poppins"/>
              </a:rPr>
              <a:t>Inclination</a:t>
            </a:r>
            <a:endParaRPr lang="it-IT" sz="2400" b="1" err="1">
              <a:solidFill>
                <a:srgbClr val="67829A"/>
              </a:solidFill>
              <a:latin typeface="Poppins"/>
              <a:cs typeface="Poppins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8E73971-DC5F-4A17-374B-87823FCD006E}"/>
              </a:ext>
            </a:extLst>
          </p:cNvPr>
          <p:cNvSpPr txBox="1"/>
          <p:nvPr/>
        </p:nvSpPr>
        <p:spPr>
          <a:xfrm>
            <a:off x="7862273" y="770987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b="1">
                <a:solidFill>
                  <a:srgbClr val="67829A"/>
                </a:solidFill>
                <a:latin typeface="Poppins"/>
                <a:cs typeface="Poppins"/>
              </a:rPr>
              <a:t>RAAN</a:t>
            </a:r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E4CCDC8-5F75-545A-60AE-FF9C6B87961B}"/>
              </a:ext>
            </a:extLst>
          </p:cNvPr>
          <p:cNvSpPr txBox="1"/>
          <p:nvPr/>
        </p:nvSpPr>
        <p:spPr>
          <a:xfrm>
            <a:off x="15171174" y="4416141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b="1" err="1">
                <a:solidFill>
                  <a:srgbClr val="67829A"/>
                </a:solidFill>
                <a:latin typeface="Poppins"/>
                <a:ea typeface="Calibri"/>
                <a:cs typeface="Poppins"/>
              </a:rPr>
              <a:t>Perigee</a:t>
            </a:r>
            <a:r>
              <a:rPr lang="it-IT" sz="2400" b="1">
                <a:solidFill>
                  <a:srgbClr val="67829A"/>
                </a:solidFill>
                <a:latin typeface="Poppins"/>
                <a:ea typeface="Calibri"/>
                <a:cs typeface="Poppins"/>
              </a:rPr>
              <a:t> </a:t>
            </a:r>
            <a:r>
              <a:rPr lang="it-IT" sz="2400" b="1" err="1">
                <a:solidFill>
                  <a:srgbClr val="67829A"/>
                </a:solidFill>
                <a:latin typeface="Poppins"/>
                <a:ea typeface="Calibri"/>
                <a:cs typeface="Poppins"/>
              </a:rPr>
              <a:t>argument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71D498E-828E-D80B-622C-969E6B14303C}"/>
              </a:ext>
            </a:extLst>
          </p:cNvPr>
          <p:cNvSpPr txBox="1"/>
          <p:nvPr/>
        </p:nvSpPr>
        <p:spPr>
          <a:xfrm>
            <a:off x="7858432" y="9376287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67829A"/>
                </a:solidFill>
                <a:latin typeface="Poppins"/>
                <a:ea typeface="Calibri"/>
                <a:cs typeface="Poppins"/>
              </a:rPr>
              <a:t>True </a:t>
            </a:r>
            <a:r>
              <a:rPr lang="it-IT" sz="2400" b="1" err="1">
                <a:solidFill>
                  <a:srgbClr val="67829A"/>
                </a:solidFill>
                <a:latin typeface="Poppins"/>
                <a:ea typeface="Calibri"/>
                <a:cs typeface="Poppins"/>
              </a:rPr>
              <a:t>anomaly</a:t>
            </a:r>
          </a:p>
        </p:txBody>
      </p:sp>
      <p:pic>
        <p:nvPicPr>
          <p:cNvPr id="4" name="Immagine 3" descr="Immagine che contiene schermata, testo, linea, design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93115E49-6B25-F6C2-746B-3A6A651378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83" t="3297" r="7465" b="4501"/>
          <a:stretch/>
        </p:blipFill>
        <p:spPr>
          <a:xfrm>
            <a:off x="7354018" y="1264398"/>
            <a:ext cx="7749696" cy="43296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Immagine 19" descr="Immagine che contiene schermata, Diagramma, diagramma, line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48AB259B-C5C3-A112-2727-2D5D1AE1E5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839" t="3571" r="8423" b="4078"/>
          <a:stretch/>
        </p:blipFill>
        <p:spPr>
          <a:xfrm>
            <a:off x="10452925" y="5770614"/>
            <a:ext cx="7748489" cy="43366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Immagine 20" descr="Immagine che contiene testo, diagramma, linea, Diagramm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81DBDCF-0F37-50BE-C7DE-9E068C7A1B5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85" t="2833" r="8721" b="4816"/>
          <a:stretch/>
        </p:blipFill>
        <p:spPr>
          <a:xfrm>
            <a:off x="7509245" y="1253866"/>
            <a:ext cx="7588999" cy="43366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Immagine 21" descr="Immagine che contiene testo, linea, diagramma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1CBDDC1-50A2-FAB9-614C-F53EA5B50D7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430" t="3813" r="7849" b="3659"/>
          <a:stretch/>
        </p:blipFill>
        <p:spPr>
          <a:xfrm>
            <a:off x="10543953" y="5756653"/>
            <a:ext cx="7655449" cy="434498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3" name="Immagine 22" descr="Immagine che contiene schermata, linea, testo, Policromi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D6A2DF9-CE73-987A-70C4-63493F24AC5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370" t="3629" r="7589" b="3907"/>
          <a:stretch/>
        </p:blipFill>
        <p:spPr>
          <a:xfrm>
            <a:off x="10454434" y="5770614"/>
            <a:ext cx="7684701" cy="43419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4" name="Immagine 23" descr="Immagine che contiene Diagramma, schermata, linea, test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37496562-0186-5A9B-EAF4-56C678A478A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482" t="3727" r="6994" b="1579"/>
          <a:stretch/>
        </p:blipFill>
        <p:spPr>
          <a:xfrm>
            <a:off x="7507941" y="1303769"/>
            <a:ext cx="7728866" cy="444666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13115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27201" y="6613833"/>
            <a:ext cx="6705457" cy="6705457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0" y="4282123"/>
            <a:ext cx="10857822" cy="1182973"/>
            <a:chOff x="0" y="0"/>
            <a:chExt cx="3084261" cy="3115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84261" cy="311565"/>
            </a:xfrm>
            <a:custGeom>
              <a:avLst/>
              <a:gdLst/>
              <a:ahLst/>
              <a:cxnLst/>
              <a:rect l="l" t="t" r="r" b="b"/>
              <a:pathLst>
                <a:path w="3084261" h="311565">
                  <a:moveTo>
                    <a:pt x="0" y="0"/>
                  </a:moveTo>
                  <a:lnTo>
                    <a:pt x="3084261" y="0"/>
                  </a:lnTo>
                  <a:lnTo>
                    <a:pt x="3084261" y="311565"/>
                  </a:lnTo>
                  <a:lnTo>
                    <a:pt x="0" y="311565"/>
                  </a:lnTo>
                  <a:close/>
                </a:path>
              </a:pathLst>
            </a:custGeom>
            <a:solidFill>
              <a:srgbClr val="67829A">
                <a:alpha val="19608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084261" cy="359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3448" y="2742437"/>
            <a:ext cx="10446466" cy="1085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645" lvl="1" indent="-325323" algn="l">
              <a:lnSpc>
                <a:spcPts val="4219"/>
              </a:lnSpc>
              <a:buFont typeface="Arial"/>
              <a:buChar char="•"/>
            </a:pPr>
            <a:r>
              <a:rPr lang="en-US" sz="3013">
                <a:solidFill>
                  <a:srgbClr val="1D1D1B"/>
                </a:solidFill>
                <a:latin typeface="Poppins"/>
                <a:ea typeface="Poppins"/>
                <a:cs typeface="Poppins"/>
                <a:sym typeface="Poppins"/>
              </a:rPr>
              <a:t>Altitude during the flyby: Limited to a minimum of approximately 2000 km.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28669" y="1170302"/>
            <a:ext cx="5730631" cy="270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98"/>
              </a:lnSpc>
            </a:pPr>
            <a:r>
              <a:rPr lang="en-US" sz="5730" b="1" spc="538">
                <a:solidFill>
                  <a:srgbClr val="67829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Constraints and assumptions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733133"/>
            <a:ext cx="8299180" cy="552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9"/>
              </a:lnSpc>
            </a:pPr>
            <a:r>
              <a:rPr lang="en-US" sz="3013" b="1">
                <a:solidFill>
                  <a:srgbClr val="67829A"/>
                </a:solidFill>
                <a:latin typeface="Poppins Bold"/>
                <a:ea typeface="Poppins Bold"/>
                <a:cs typeface="Poppins Bold"/>
                <a:sym typeface="Poppins Bold"/>
              </a:rPr>
              <a:t>Using patched conics method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3448" y="4283233"/>
            <a:ext cx="10446466" cy="1085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645" lvl="1" indent="-325323" algn="l">
              <a:lnSpc>
                <a:spcPts val="4219"/>
              </a:lnSpc>
              <a:buFont typeface="Arial"/>
              <a:buChar char="•"/>
            </a:pPr>
            <a:r>
              <a:rPr lang="en-US" sz="3013">
                <a:solidFill>
                  <a:srgbClr val="1D1D1B"/>
                </a:solidFill>
                <a:latin typeface="Poppins"/>
                <a:ea typeface="Poppins"/>
                <a:cs typeface="Poppins"/>
                <a:sym typeface="Poppins"/>
              </a:rPr>
              <a:t>Planetary departure and insertion maneuvers: Excluded from the analysis.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3448" y="5730686"/>
            <a:ext cx="14365264" cy="1085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645" lvl="1" indent="-325323" algn="l">
              <a:lnSpc>
                <a:spcPts val="4219"/>
              </a:lnSpc>
              <a:buFont typeface="Arial"/>
              <a:buChar char="•"/>
            </a:pPr>
            <a:r>
              <a:rPr lang="en-US" sz="3013">
                <a:solidFill>
                  <a:srgbClr val="1D1D1B"/>
                </a:solidFill>
                <a:latin typeface="Poppins"/>
                <a:ea typeface="Poppins"/>
                <a:cs typeface="Poppins"/>
                <a:sym typeface="Poppins"/>
              </a:rPr>
              <a:t>Initial heliocentric orbit: Assumed to match the departure planet's orbit, with the final orbit aligned to the arrival body's orbital parameters.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7178140"/>
            <a:ext cx="10857822" cy="1182973"/>
            <a:chOff x="0" y="0"/>
            <a:chExt cx="3084261" cy="3115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84261" cy="311565"/>
            </a:xfrm>
            <a:custGeom>
              <a:avLst/>
              <a:gdLst/>
              <a:ahLst/>
              <a:cxnLst/>
              <a:rect l="l" t="t" r="r" b="b"/>
              <a:pathLst>
                <a:path w="3084261" h="311565">
                  <a:moveTo>
                    <a:pt x="0" y="0"/>
                  </a:moveTo>
                  <a:lnTo>
                    <a:pt x="3084261" y="0"/>
                  </a:lnTo>
                  <a:lnTo>
                    <a:pt x="3084261" y="311565"/>
                  </a:lnTo>
                  <a:lnTo>
                    <a:pt x="0" y="311565"/>
                  </a:lnTo>
                  <a:close/>
                </a:path>
              </a:pathLst>
            </a:custGeom>
            <a:solidFill>
              <a:srgbClr val="67829A">
                <a:alpha val="19608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084261" cy="359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52475" y="7178140"/>
            <a:ext cx="10446466" cy="1085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645" lvl="1" indent="-325323" algn="l">
              <a:lnSpc>
                <a:spcPts val="4219"/>
              </a:lnSpc>
              <a:buFont typeface="Arial"/>
              <a:buChar char="•"/>
            </a:pPr>
            <a:r>
              <a:rPr lang="en-US" sz="3013">
                <a:solidFill>
                  <a:srgbClr val="1D1D1B"/>
                </a:solidFill>
                <a:latin typeface="Poppins"/>
                <a:ea typeface="Poppins"/>
                <a:cs typeface="Poppins"/>
                <a:sym typeface="Poppins"/>
              </a:rPr>
              <a:t>Δv maneuvers: Treated as instantaneous events, neglecting burn duration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1525" y="8625593"/>
            <a:ext cx="11359063" cy="1085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645" lvl="1" indent="-325323" algn="l">
              <a:lnSpc>
                <a:spcPts val="4219"/>
              </a:lnSpc>
              <a:buFont typeface="Arial"/>
              <a:buChar char="•"/>
            </a:pPr>
            <a:r>
              <a:rPr lang="en-US" sz="3013">
                <a:solidFill>
                  <a:srgbClr val="1D1D1B"/>
                </a:solidFill>
                <a:latin typeface="Poppins"/>
                <a:ea typeface="Poppins"/>
                <a:cs typeface="Poppins"/>
                <a:sym typeface="Poppins"/>
              </a:rPr>
              <a:t>Non-gravitational forces: Solar radiation pressure, atmospheric drag, and other forces were disregarded.</a:t>
            </a:r>
          </a:p>
        </p:txBody>
      </p:sp>
      <p:sp>
        <p:nvSpPr>
          <p:cNvPr id="16" name="Freeform 16"/>
          <p:cNvSpPr/>
          <p:nvPr/>
        </p:nvSpPr>
        <p:spPr>
          <a:xfrm>
            <a:off x="771525" y="435556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219899"/>
            <a:ext cx="14274578" cy="135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5"/>
              </a:lnSpc>
            </a:pPr>
            <a:r>
              <a:rPr lang="en-US" sz="4295" b="1" spc="403">
                <a:solidFill>
                  <a:srgbClr val="1420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Transfer windows and preliminary estimations</a:t>
            </a:r>
          </a:p>
        </p:txBody>
      </p:sp>
      <p:sp>
        <p:nvSpPr>
          <p:cNvPr id="3" name="Freeform 3"/>
          <p:cNvSpPr/>
          <p:nvPr/>
        </p:nvSpPr>
        <p:spPr>
          <a:xfrm>
            <a:off x="761430" y="360308"/>
            <a:ext cx="16765140" cy="2745292"/>
          </a:xfrm>
          <a:custGeom>
            <a:avLst/>
            <a:gdLst/>
            <a:ahLst/>
            <a:cxnLst/>
            <a:rect l="l" t="t" r="r" b="b"/>
            <a:pathLst>
              <a:path w="16765140" h="2745292">
                <a:moveTo>
                  <a:pt x="0" y="0"/>
                </a:moveTo>
                <a:lnTo>
                  <a:pt x="16765140" y="0"/>
                </a:lnTo>
                <a:lnTo>
                  <a:pt x="16765140" y="2745291"/>
                </a:lnTo>
                <a:lnTo>
                  <a:pt x="0" y="2745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5" name="Group 5"/>
          <p:cNvGrpSpPr/>
          <p:nvPr/>
        </p:nvGrpSpPr>
        <p:grpSpPr>
          <a:xfrm>
            <a:off x="7409519" y="9394138"/>
            <a:ext cx="10878481" cy="892862"/>
            <a:chOff x="0" y="0"/>
            <a:chExt cx="2865114" cy="2351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65114" cy="235157"/>
            </a:xfrm>
            <a:custGeom>
              <a:avLst/>
              <a:gdLst/>
              <a:ahLst/>
              <a:cxnLst/>
              <a:rect l="l" t="t" r="r" b="b"/>
              <a:pathLst>
                <a:path w="2865114" h="235157">
                  <a:moveTo>
                    <a:pt x="0" y="0"/>
                  </a:moveTo>
                  <a:lnTo>
                    <a:pt x="2865114" y="0"/>
                  </a:lnTo>
                  <a:lnTo>
                    <a:pt x="2865114" y="235157"/>
                  </a:lnTo>
                  <a:lnTo>
                    <a:pt x="0" y="235157"/>
                  </a:lnTo>
                  <a:close/>
                </a:path>
              </a:pathLst>
            </a:custGeom>
            <a:solidFill>
              <a:srgbClr val="67829A">
                <a:alpha val="19608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65114" cy="28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506551" y="7824538"/>
            <a:ext cx="12277007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4D4D4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Based on the synodic period analysis, the departure window, flyby timeframe, and arrival window were determined using Hohmann transfer times and alignment constraints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174376" y="9619130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5" y="0"/>
                </a:lnTo>
                <a:lnTo>
                  <a:pt x="2020395" y="593143"/>
                </a:lnTo>
                <a:lnTo>
                  <a:pt x="0" y="593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D0259B9A-5189-3048-B4E5-975D9AFA36F7}"/>
              </a:ext>
            </a:extLst>
          </p:cNvPr>
          <p:cNvSpPr/>
          <p:nvPr/>
        </p:nvSpPr>
        <p:spPr>
          <a:xfrm rot="15190445">
            <a:off x="-2119096" y="7189663"/>
            <a:ext cx="6705457" cy="6705457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1492E-5639-F1D1-200A-A9294A8ED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383" y="4911304"/>
            <a:ext cx="16028580" cy="18864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6138" y="31091"/>
            <a:ext cx="11221862" cy="10255909"/>
            <a:chOff x="0" y="0"/>
            <a:chExt cx="2955552" cy="27011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5552" cy="2701145"/>
            </a:xfrm>
            <a:custGeom>
              <a:avLst/>
              <a:gdLst/>
              <a:ahLst/>
              <a:cxnLst/>
              <a:rect l="l" t="t" r="r" b="b"/>
              <a:pathLst>
                <a:path w="2955552" h="2701145">
                  <a:moveTo>
                    <a:pt x="0" y="0"/>
                  </a:moveTo>
                  <a:lnTo>
                    <a:pt x="2955552" y="0"/>
                  </a:lnTo>
                  <a:lnTo>
                    <a:pt x="2955552" y="2701145"/>
                  </a:lnTo>
                  <a:lnTo>
                    <a:pt x="0" y="2701145"/>
                  </a:lnTo>
                  <a:close/>
                </a:path>
              </a:pathLst>
            </a:custGeom>
            <a:solidFill>
              <a:srgbClr val="91AAB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955552" cy="2748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77445" y="4899177"/>
            <a:ext cx="11710555" cy="2178600"/>
            <a:chOff x="0" y="0"/>
            <a:chExt cx="3084261" cy="5737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84261" cy="573788"/>
            </a:xfrm>
            <a:custGeom>
              <a:avLst/>
              <a:gdLst/>
              <a:ahLst/>
              <a:cxnLst/>
              <a:rect l="l" t="t" r="r" b="b"/>
              <a:pathLst>
                <a:path w="3084261" h="573788">
                  <a:moveTo>
                    <a:pt x="0" y="0"/>
                  </a:moveTo>
                  <a:lnTo>
                    <a:pt x="3084261" y="0"/>
                  </a:lnTo>
                  <a:lnTo>
                    <a:pt x="3084261" y="573788"/>
                  </a:lnTo>
                  <a:lnTo>
                    <a:pt x="0" y="5737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084261" cy="6214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29449" y="2685941"/>
            <a:ext cx="2003391" cy="200339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4D4D4D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886223" y="5010560"/>
            <a:ext cx="1955833" cy="195583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1AABF"/>
            </a:solidFill>
            <a:ln w="38100" cap="sq">
              <a:solidFill>
                <a:srgbClr val="4D4D4D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429449" y="7696901"/>
            <a:ext cx="2003391" cy="200339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4D4D4D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34382" y="5122895"/>
            <a:ext cx="7644549" cy="1545032"/>
          </a:xfrm>
          <a:custGeom>
            <a:avLst/>
            <a:gdLst/>
            <a:ahLst/>
            <a:cxnLst/>
            <a:rect l="l" t="t" r="r" b="b"/>
            <a:pathLst>
              <a:path w="7644549" h="1545032">
                <a:moveTo>
                  <a:pt x="0" y="0"/>
                </a:moveTo>
                <a:lnTo>
                  <a:pt x="7644549" y="0"/>
                </a:lnTo>
                <a:lnTo>
                  <a:pt x="7644549" y="1545031"/>
                </a:lnTo>
                <a:lnTo>
                  <a:pt x="0" y="154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TextBox 20"/>
          <p:cNvSpPr txBox="1"/>
          <p:nvPr/>
        </p:nvSpPr>
        <p:spPr>
          <a:xfrm>
            <a:off x="9004658" y="847725"/>
            <a:ext cx="7441738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4D4D4D"/>
                </a:solidFill>
                <a:latin typeface="Poppins Bold"/>
                <a:ea typeface="Poppins Bold"/>
                <a:cs typeface="Poppins Bold"/>
                <a:sym typeface="Poppins Bold"/>
              </a:rPr>
              <a:t>DESIGN STRATEGY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80491" y="2915377"/>
            <a:ext cx="7159709" cy="1147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69"/>
              </a:lnSpc>
            </a:pPr>
            <a:r>
              <a:rPr lang="en-US" sz="2192">
                <a:solidFill>
                  <a:srgbClr val="4D4D4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Differential Evolution Algorithm was implemented using Particle Swarm Optimization (PSO) with a swarm size of 2000 particles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10600" y="5261402"/>
            <a:ext cx="6893035" cy="1406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4D4D4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Grid Search method was implemented considering the three degrees of freedom—departure date, flyby date, and arrival date—  with an adjusted step of 10 days.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80491" y="7971522"/>
            <a:ext cx="7159709" cy="1406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D4D4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Genetic Algorithm was employed with a population of candidate solutions of at least 300 individuals ensured reliable convergence while maintaining computational efficiency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78931" y="3101532"/>
            <a:ext cx="1504429" cy="101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67829A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29782" y="5612557"/>
            <a:ext cx="1468716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78931" y="8112492"/>
            <a:ext cx="1504429" cy="101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67829A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27" name="Freeform 27"/>
          <p:cNvSpPr/>
          <p:nvPr/>
        </p:nvSpPr>
        <p:spPr>
          <a:xfrm>
            <a:off x="198661" y="229660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32463F5-FD73-2432-6E8D-D915B09E8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0" y="1470062"/>
            <a:ext cx="6970084" cy="289449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B3D3DB-BD4C-A096-22D9-CF441F134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161" y="7066886"/>
            <a:ext cx="6510005" cy="3117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" y="4301837"/>
            <a:ext cx="11039809" cy="613064"/>
          </a:xfrm>
          <a:custGeom>
            <a:avLst/>
            <a:gdLst/>
            <a:ahLst/>
            <a:cxnLst/>
            <a:rect l="l" t="t" r="r" b="b"/>
            <a:pathLst>
              <a:path w="3084261" h="166939">
                <a:moveTo>
                  <a:pt x="0" y="0"/>
                </a:moveTo>
                <a:lnTo>
                  <a:pt x="3084261" y="0"/>
                </a:lnTo>
                <a:lnTo>
                  <a:pt x="3084261" y="166939"/>
                </a:lnTo>
                <a:lnTo>
                  <a:pt x="0" y="166939"/>
                </a:lnTo>
                <a:close/>
              </a:path>
            </a:pathLst>
          </a:custGeom>
          <a:solidFill>
            <a:srgbClr val="91AABF"/>
          </a:solidFill>
        </p:spPr>
        <p:txBody>
          <a:bodyPr/>
          <a:lstStyle/>
          <a:p>
            <a:endParaRPr lang="es-MX"/>
          </a:p>
        </p:txBody>
      </p:sp>
      <p:grpSp>
        <p:nvGrpSpPr>
          <p:cNvPr id="5" name="Group 5"/>
          <p:cNvGrpSpPr/>
          <p:nvPr/>
        </p:nvGrpSpPr>
        <p:grpSpPr>
          <a:xfrm>
            <a:off x="13242500" y="9577171"/>
            <a:ext cx="5045500" cy="709829"/>
            <a:chOff x="0" y="0"/>
            <a:chExt cx="1328856" cy="1869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28856" cy="186951"/>
            </a:xfrm>
            <a:custGeom>
              <a:avLst/>
              <a:gdLst/>
              <a:ahLst/>
              <a:cxnLst/>
              <a:rect l="l" t="t" r="r" b="b"/>
              <a:pathLst>
                <a:path w="1328856" h="186951">
                  <a:moveTo>
                    <a:pt x="0" y="0"/>
                  </a:moveTo>
                  <a:lnTo>
                    <a:pt x="1328856" y="0"/>
                  </a:lnTo>
                  <a:lnTo>
                    <a:pt x="1328856" y="186951"/>
                  </a:lnTo>
                  <a:lnTo>
                    <a:pt x="0" y="186951"/>
                  </a:lnTo>
                  <a:close/>
                </a:path>
              </a:pathLst>
            </a:custGeom>
            <a:solidFill>
              <a:srgbClr val="91AAB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28856" cy="234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050551" y="9619130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5" y="0"/>
                </a:lnTo>
                <a:lnTo>
                  <a:pt x="2020395" y="593143"/>
                </a:lnTo>
                <a:lnTo>
                  <a:pt x="0" y="59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1E5053F5-D91C-0D55-C9A0-F2F4101DFAC1}"/>
              </a:ext>
            </a:extLst>
          </p:cNvPr>
          <p:cNvSpPr txBox="1"/>
          <p:nvPr/>
        </p:nvSpPr>
        <p:spPr>
          <a:xfrm>
            <a:off x="11519111" y="4608369"/>
            <a:ext cx="6235489" cy="3003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359"/>
              </a:lnSpc>
            </a:pPr>
            <a:r>
              <a:rPr lang="en-US">
                <a:solidFill>
                  <a:srgbClr val="4D4D4D"/>
                </a:solidFill>
                <a:latin typeface="Libre Baskerville" panose="02000000000000000000" pitchFamily="2" charset="0"/>
                <a:ea typeface="Montserrat Classic"/>
                <a:cs typeface="Montserrat Classic"/>
                <a:sym typeface="Montserrat Classic"/>
              </a:rPr>
              <a:t>To enhance the solutions provided by the Generic Algorithm, three refinement methods—FMINCON, Gradient Refining Method (GRM), and Simulated Annealing Refinement (SAR)—were utilized by implementation of a conditional selection mechanism that consistently identified the optimal solution.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C25C05-24B3-27DD-B5A2-6317AF423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218"/>
            <a:ext cx="18287999" cy="339980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E827B-BFB9-3BB1-50A9-10D619F8C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7" y="5141752"/>
            <a:ext cx="11042369" cy="28103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5163052C-9615-4647-ADAF-C56A448F912C}"/>
              </a:ext>
            </a:extLst>
          </p:cNvPr>
          <p:cNvSpPr/>
          <p:nvPr/>
        </p:nvSpPr>
        <p:spPr>
          <a:xfrm>
            <a:off x="-107805" y="8174261"/>
            <a:ext cx="1444335" cy="813625"/>
          </a:xfrm>
          <a:custGeom>
            <a:avLst/>
            <a:gdLst/>
            <a:ahLst/>
            <a:cxnLst/>
            <a:rect l="l" t="t" r="r" b="b"/>
            <a:pathLst>
              <a:path w="1444335" h="813625">
                <a:moveTo>
                  <a:pt x="0" y="0"/>
                </a:moveTo>
                <a:lnTo>
                  <a:pt x="1444335" y="0"/>
                </a:lnTo>
                <a:lnTo>
                  <a:pt x="1444335" y="813625"/>
                </a:lnTo>
                <a:lnTo>
                  <a:pt x="0" y="813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35" t="-7937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88CDECFF-BE65-A367-7B8D-F7965D7A5231}"/>
              </a:ext>
            </a:extLst>
          </p:cNvPr>
          <p:cNvSpPr/>
          <p:nvPr/>
        </p:nvSpPr>
        <p:spPr>
          <a:xfrm>
            <a:off x="2951593" y="9282111"/>
            <a:ext cx="1812940" cy="19050"/>
          </a:xfrm>
          <a:prstGeom prst="line">
            <a:avLst/>
          </a:prstGeom>
          <a:ln w="47625" cap="flat">
            <a:solidFill>
              <a:srgbClr val="145A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A1C6DAEE-CAFB-9406-78FF-4136C75C4FDE}"/>
              </a:ext>
            </a:extLst>
          </p:cNvPr>
          <p:cNvSpPr/>
          <p:nvPr/>
        </p:nvSpPr>
        <p:spPr>
          <a:xfrm>
            <a:off x="17381530" y="747714"/>
            <a:ext cx="864000" cy="19050"/>
          </a:xfrm>
          <a:prstGeom prst="line">
            <a:avLst/>
          </a:prstGeom>
          <a:ln w="47625" cap="flat">
            <a:solidFill>
              <a:srgbClr val="145A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6C6C7D7-3BA5-EF0D-2A94-0B6B1CCB92D3}"/>
              </a:ext>
            </a:extLst>
          </p:cNvPr>
          <p:cNvSpPr/>
          <p:nvPr/>
        </p:nvSpPr>
        <p:spPr>
          <a:xfrm>
            <a:off x="12192985" y="920560"/>
            <a:ext cx="1444335" cy="813625"/>
          </a:xfrm>
          <a:custGeom>
            <a:avLst/>
            <a:gdLst/>
            <a:ahLst/>
            <a:cxnLst/>
            <a:rect l="l" t="t" r="r" b="b"/>
            <a:pathLst>
              <a:path w="1444335" h="813625">
                <a:moveTo>
                  <a:pt x="0" y="0"/>
                </a:moveTo>
                <a:lnTo>
                  <a:pt x="1444335" y="0"/>
                </a:lnTo>
                <a:lnTo>
                  <a:pt x="1444335" y="813625"/>
                </a:lnTo>
                <a:lnTo>
                  <a:pt x="0" y="813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35" t="-7937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E53F507-84E0-9DD8-271A-847536FE0645}"/>
              </a:ext>
            </a:extLst>
          </p:cNvPr>
          <p:cNvSpPr txBox="1"/>
          <p:nvPr/>
        </p:nvSpPr>
        <p:spPr>
          <a:xfrm>
            <a:off x="614363" y="723900"/>
            <a:ext cx="10763055" cy="101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1">
                <a:solidFill>
                  <a:srgbClr val="67829A"/>
                </a:solidFill>
                <a:latin typeface="Poppins Bold"/>
                <a:ea typeface="Poppins Bold"/>
                <a:cs typeface="Poppins Bold"/>
                <a:sym typeface="Poppins Bold"/>
              </a:rPr>
              <a:t>ORBITAL CHARACTERIZATION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115B251-F37F-DD69-6D85-8124651946FF}"/>
              </a:ext>
            </a:extLst>
          </p:cNvPr>
          <p:cNvSpPr txBox="1"/>
          <p:nvPr/>
        </p:nvSpPr>
        <p:spPr>
          <a:xfrm>
            <a:off x="614363" y="1757706"/>
            <a:ext cx="10259609" cy="54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495" b="1" spc="328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Transfer Window Visualization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116CFEF-AD4C-B81F-BFEB-F4740421EE04}"/>
              </a:ext>
            </a:extLst>
          </p:cNvPr>
          <p:cNvSpPr txBox="1"/>
          <p:nvPr/>
        </p:nvSpPr>
        <p:spPr>
          <a:xfrm>
            <a:off x="5472557" y="8533449"/>
            <a:ext cx="12381026" cy="1266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000">
                <a:solidFill>
                  <a:srgbClr val="4D4D4D"/>
                </a:solidFill>
                <a:latin typeface="Libre Baskerville" panose="02000000000000000000" pitchFamily="2" charset="0"/>
                <a:ea typeface="Montserrat Classic"/>
                <a:cs typeface="Montserrat Classic"/>
                <a:sym typeface="Montserrat Classic"/>
              </a:rPr>
              <a:t>The optimal solution, derived from the Lambert Problem using the Genetic Algorithm and refined with Simulated Annealing PSO, is summarized in Table , supported by the visualization of the launch window.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A7102A6-2B7F-48DD-4D5A-5A9FE8A0C74C}"/>
              </a:ext>
            </a:extLst>
          </p:cNvPr>
          <p:cNvSpPr/>
          <p:nvPr/>
        </p:nvSpPr>
        <p:spPr>
          <a:xfrm>
            <a:off x="326332" y="9480842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1CBA50-5E1C-3706-0554-656F293E8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90931"/>
            <a:ext cx="9418899" cy="4227681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289F72-3571-50FC-9A72-8DE2203441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899" y="2785407"/>
            <a:ext cx="8869103" cy="4238731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13B202-8EE8-43A2-E722-39E2F1D21D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9589" y="7144212"/>
            <a:ext cx="10031391" cy="1246568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04738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5163052C-9615-4647-ADAF-C56A448F912C}"/>
              </a:ext>
            </a:extLst>
          </p:cNvPr>
          <p:cNvSpPr/>
          <p:nvPr/>
        </p:nvSpPr>
        <p:spPr>
          <a:xfrm>
            <a:off x="-107805" y="8174261"/>
            <a:ext cx="1444335" cy="813625"/>
          </a:xfrm>
          <a:custGeom>
            <a:avLst/>
            <a:gdLst/>
            <a:ahLst/>
            <a:cxnLst/>
            <a:rect l="l" t="t" r="r" b="b"/>
            <a:pathLst>
              <a:path w="1444335" h="813625">
                <a:moveTo>
                  <a:pt x="0" y="0"/>
                </a:moveTo>
                <a:lnTo>
                  <a:pt x="1444335" y="0"/>
                </a:lnTo>
                <a:lnTo>
                  <a:pt x="1444335" y="813625"/>
                </a:lnTo>
                <a:lnTo>
                  <a:pt x="0" y="813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35" t="-7937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88CDECFF-BE65-A367-7B8D-F7965D7A5231}"/>
              </a:ext>
            </a:extLst>
          </p:cNvPr>
          <p:cNvSpPr/>
          <p:nvPr/>
        </p:nvSpPr>
        <p:spPr>
          <a:xfrm>
            <a:off x="2951593" y="9282111"/>
            <a:ext cx="1812940" cy="19050"/>
          </a:xfrm>
          <a:prstGeom prst="line">
            <a:avLst/>
          </a:prstGeom>
          <a:ln w="47625" cap="flat">
            <a:solidFill>
              <a:srgbClr val="145A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A1C6DAEE-CAFB-9406-78FF-4136C75C4FDE}"/>
              </a:ext>
            </a:extLst>
          </p:cNvPr>
          <p:cNvSpPr/>
          <p:nvPr/>
        </p:nvSpPr>
        <p:spPr>
          <a:xfrm>
            <a:off x="17381530" y="747714"/>
            <a:ext cx="864000" cy="19050"/>
          </a:xfrm>
          <a:prstGeom prst="line">
            <a:avLst/>
          </a:prstGeom>
          <a:ln w="47625" cap="flat">
            <a:solidFill>
              <a:srgbClr val="145A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6C6C7D7-3BA5-EF0D-2A94-0B6B1CCB92D3}"/>
              </a:ext>
            </a:extLst>
          </p:cNvPr>
          <p:cNvSpPr/>
          <p:nvPr/>
        </p:nvSpPr>
        <p:spPr>
          <a:xfrm>
            <a:off x="12192985" y="920560"/>
            <a:ext cx="1444335" cy="813625"/>
          </a:xfrm>
          <a:custGeom>
            <a:avLst/>
            <a:gdLst/>
            <a:ahLst/>
            <a:cxnLst/>
            <a:rect l="l" t="t" r="r" b="b"/>
            <a:pathLst>
              <a:path w="1444335" h="813625">
                <a:moveTo>
                  <a:pt x="0" y="0"/>
                </a:moveTo>
                <a:lnTo>
                  <a:pt x="1444335" y="0"/>
                </a:lnTo>
                <a:lnTo>
                  <a:pt x="1444335" y="813625"/>
                </a:lnTo>
                <a:lnTo>
                  <a:pt x="0" y="813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35" t="-7937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E53F507-84E0-9DD8-271A-847536FE0645}"/>
              </a:ext>
            </a:extLst>
          </p:cNvPr>
          <p:cNvSpPr txBox="1"/>
          <p:nvPr/>
        </p:nvSpPr>
        <p:spPr>
          <a:xfrm>
            <a:off x="614363" y="723900"/>
            <a:ext cx="10763055" cy="101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1">
                <a:solidFill>
                  <a:srgbClr val="67829A"/>
                </a:solidFill>
                <a:latin typeface="Poppins Bold"/>
                <a:ea typeface="Poppins Bold"/>
                <a:cs typeface="Poppins Bold"/>
                <a:sym typeface="Poppins Bold"/>
              </a:rPr>
              <a:t>ORBITAL CHARACTERIZATION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115B251-F37F-DD69-6D85-8124651946FF}"/>
              </a:ext>
            </a:extLst>
          </p:cNvPr>
          <p:cNvSpPr txBox="1"/>
          <p:nvPr/>
        </p:nvSpPr>
        <p:spPr>
          <a:xfrm>
            <a:off x="614363" y="1757706"/>
            <a:ext cx="10259609" cy="54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0"/>
              </a:lnSpc>
            </a:pPr>
            <a:r>
              <a:rPr lang="en-US" sz="3450" b="1" spc="328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Heliocentric Trajectory</a:t>
            </a:r>
            <a:endParaRPr lang="en-US" sz="3495" b="1" spc="328">
              <a:solidFill>
                <a:srgbClr val="4D4D4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A7102A6-2B7F-48DD-4D5A-5A9FE8A0C74C}"/>
              </a:ext>
            </a:extLst>
          </p:cNvPr>
          <p:cNvSpPr/>
          <p:nvPr/>
        </p:nvSpPr>
        <p:spPr>
          <a:xfrm>
            <a:off x="326332" y="9480842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6DA66987-878B-143E-FBE5-954C922DDD74}"/>
              </a:ext>
            </a:extLst>
          </p:cNvPr>
          <p:cNvSpPr txBox="1"/>
          <p:nvPr/>
        </p:nvSpPr>
        <p:spPr>
          <a:xfrm>
            <a:off x="11884064" y="2763044"/>
            <a:ext cx="5491850" cy="4311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59"/>
              </a:lnSpc>
            </a:pPr>
            <a:r>
              <a:rPr lang="en-US">
                <a:solidFill>
                  <a:srgbClr val="4D4D4D"/>
                </a:solidFill>
                <a:latin typeface="Libre Baskerville"/>
                <a:ea typeface="Montserrat Classic"/>
                <a:cs typeface="Montserrat Classic"/>
              </a:rPr>
              <a:t>After the optimization, two Lambert transfer arc were solved. </a:t>
            </a:r>
            <a:endParaRPr lang="en-US">
              <a:solidFill>
                <a:srgbClr val="4D4D4D"/>
              </a:solidFill>
              <a:latin typeface="Libre Baskerville" panose="02000000000000000000" pitchFamily="2" charset="0"/>
              <a:ea typeface="Montserrat Classic"/>
              <a:cs typeface="Montserrat Classic"/>
            </a:endParaRPr>
          </a:p>
          <a:p>
            <a:pPr>
              <a:lnSpc>
                <a:spcPts val="3359"/>
              </a:lnSpc>
            </a:pPr>
            <a:endParaRPr lang="en-US">
              <a:solidFill>
                <a:srgbClr val="4D4D4D"/>
              </a:solidFill>
              <a:latin typeface="Libre Baskerville"/>
              <a:ea typeface="Montserrat Classic"/>
              <a:cs typeface="Montserrat Classic"/>
            </a:endParaRPr>
          </a:p>
          <a:p>
            <a:pPr>
              <a:lnSpc>
                <a:spcPts val="3359"/>
              </a:lnSpc>
            </a:pPr>
            <a:r>
              <a:rPr lang="en-US">
                <a:solidFill>
                  <a:srgbClr val="4D4D4D"/>
                </a:solidFill>
                <a:latin typeface="Libre Baskerville"/>
                <a:ea typeface="Montserrat Classic"/>
                <a:cs typeface="Montserrat Classic"/>
              </a:rPr>
              <a:t>The yellow one from Mercury to Earth.</a:t>
            </a:r>
            <a:endParaRPr lang="en-US">
              <a:solidFill>
                <a:srgbClr val="4D4D4D"/>
              </a:solidFill>
              <a:latin typeface="Libre Baskerville" panose="02000000000000000000" pitchFamily="2" charset="0"/>
              <a:ea typeface="Montserrat Classic"/>
              <a:cs typeface="Montserrat Classic"/>
            </a:endParaRPr>
          </a:p>
          <a:p>
            <a:pPr>
              <a:lnSpc>
                <a:spcPts val="3359"/>
              </a:lnSpc>
            </a:pPr>
            <a:endParaRPr lang="en-US">
              <a:solidFill>
                <a:srgbClr val="4D4D4D"/>
              </a:solidFill>
              <a:latin typeface="Libre Baskerville"/>
              <a:ea typeface="Montserrat Classic"/>
              <a:cs typeface="Montserrat Classic"/>
            </a:endParaRPr>
          </a:p>
          <a:p>
            <a:pPr>
              <a:lnSpc>
                <a:spcPts val="3359"/>
              </a:lnSpc>
            </a:pPr>
            <a:r>
              <a:rPr lang="en-US">
                <a:solidFill>
                  <a:srgbClr val="4D4D4D"/>
                </a:solidFill>
                <a:latin typeface="Libre Baskerville"/>
                <a:ea typeface="Montserrat Classic"/>
                <a:cs typeface="Montserrat Classic"/>
              </a:rPr>
              <a:t>The purple one from Earth to the Asteroid 30.</a:t>
            </a:r>
          </a:p>
          <a:p>
            <a:pPr>
              <a:lnSpc>
                <a:spcPts val="3359"/>
              </a:lnSpc>
            </a:pPr>
            <a:endParaRPr lang="en-US">
              <a:solidFill>
                <a:srgbClr val="4D4D4D"/>
              </a:solidFill>
              <a:latin typeface="Libre Baskerville"/>
              <a:ea typeface="Montserrat Classic"/>
              <a:cs typeface="Montserrat Classic"/>
            </a:endParaRPr>
          </a:p>
          <a:p>
            <a:pPr>
              <a:lnSpc>
                <a:spcPts val="3359"/>
              </a:lnSpc>
            </a:pPr>
            <a:r>
              <a:rPr lang="en-US">
                <a:solidFill>
                  <a:srgbClr val="4D4D4D"/>
                </a:solidFill>
                <a:latin typeface="Libre Baskerville"/>
                <a:ea typeface="Montserrat Classic"/>
                <a:cs typeface="Montserrat Classic"/>
              </a:rPr>
              <a:t>Ephemerides gave the Keplerian elements of each Mercury, Earth and the Asteroid at each optimal time computed.</a:t>
            </a:r>
          </a:p>
        </p:txBody>
      </p:sp>
      <p:pic>
        <p:nvPicPr>
          <p:cNvPr id="3" name="Image 2" descr="Une image contenant texte, diagramme, Tracé, ligne&#10;&#10;Le contenu généré par l’IA peut être incorrect.">
            <a:extLst>
              <a:ext uri="{FF2B5EF4-FFF2-40B4-BE49-F238E27FC236}">
                <a16:creationId xmlns:a16="http://schemas.microsoft.com/office/drawing/2014/main" id="{5AFF48C2-AB13-79C4-223C-701A4C634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250" y="2759255"/>
            <a:ext cx="9144000" cy="4323991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9" name="Image 8" descr="Une image contenant text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950E147B-C406-9570-AAE2-B93E24417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838" y="7516813"/>
            <a:ext cx="9140825" cy="1063625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437659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5163052C-9615-4647-ADAF-C56A448F912C}"/>
              </a:ext>
            </a:extLst>
          </p:cNvPr>
          <p:cNvSpPr/>
          <p:nvPr/>
        </p:nvSpPr>
        <p:spPr>
          <a:xfrm>
            <a:off x="-107805" y="8174261"/>
            <a:ext cx="1444335" cy="813625"/>
          </a:xfrm>
          <a:custGeom>
            <a:avLst/>
            <a:gdLst/>
            <a:ahLst/>
            <a:cxnLst/>
            <a:rect l="l" t="t" r="r" b="b"/>
            <a:pathLst>
              <a:path w="1444335" h="813625">
                <a:moveTo>
                  <a:pt x="0" y="0"/>
                </a:moveTo>
                <a:lnTo>
                  <a:pt x="1444335" y="0"/>
                </a:lnTo>
                <a:lnTo>
                  <a:pt x="1444335" y="813625"/>
                </a:lnTo>
                <a:lnTo>
                  <a:pt x="0" y="813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35" t="-7937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88CDECFF-BE65-A367-7B8D-F7965D7A5231}"/>
              </a:ext>
            </a:extLst>
          </p:cNvPr>
          <p:cNvSpPr/>
          <p:nvPr/>
        </p:nvSpPr>
        <p:spPr>
          <a:xfrm>
            <a:off x="2951593" y="9282111"/>
            <a:ext cx="1812940" cy="19050"/>
          </a:xfrm>
          <a:prstGeom prst="line">
            <a:avLst/>
          </a:prstGeom>
          <a:ln w="47625" cap="flat">
            <a:solidFill>
              <a:srgbClr val="145A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A1C6DAEE-CAFB-9406-78FF-4136C75C4FDE}"/>
              </a:ext>
            </a:extLst>
          </p:cNvPr>
          <p:cNvSpPr/>
          <p:nvPr/>
        </p:nvSpPr>
        <p:spPr>
          <a:xfrm>
            <a:off x="17381530" y="747714"/>
            <a:ext cx="864000" cy="19050"/>
          </a:xfrm>
          <a:prstGeom prst="line">
            <a:avLst/>
          </a:prstGeom>
          <a:ln w="47625" cap="flat">
            <a:solidFill>
              <a:srgbClr val="145A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6C6C7D7-3BA5-EF0D-2A94-0B6B1CCB92D3}"/>
              </a:ext>
            </a:extLst>
          </p:cNvPr>
          <p:cNvSpPr/>
          <p:nvPr/>
        </p:nvSpPr>
        <p:spPr>
          <a:xfrm>
            <a:off x="12192985" y="920560"/>
            <a:ext cx="1444335" cy="813625"/>
          </a:xfrm>
          <a:custGeom>
            <a:avLst/>
            <a:gdLst/>
            <a:ahLst/>
            <a:cxnLst/>
            <a:rect l="l" t="t" r="r" b="b"/>
            <a:pathLst>
              <a:path w="1444335" h="813625">
                <a:moveTo>
                  <a:pt x="0" y="0"/>
                </a:moveTo>
                <a:lnTo>
                  <a:pt x="1444335" y="0"/>
                </a:lnTo>
                <a:lnTo>
                  <a:pt x="1444335" y="813625"/>
                </a:lnTo>
                <a:lnTo>
                  <a:pt x="0" y="813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35" t="-7937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E53F507-84E0-9DD8-271A-847536FE0645}"/>
              </a:ext>
            </a:extLst>
          </p:cNvPr>
          <p:cNvSpPr txBox="1"/>
          <p:nvPr/>
        </p:nvSpPr>
        <p:spPr>
          <a:xfrm>
            <a:off x="614363" y="723900"/>
            <a:ext cx="10763055" cy="101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1">
                <a:solidFill>
                  <a:srgbClr val="67829A"/>
                </a:solidFill>
                <a:latin typeface="Poppins Bold"/>
                <a:ea typeface="Poppins Bold"/>
                <a:cs typeface="Poppins Bold"/>
                <a:sym typeface="Poppins Bold"/>
              </a:rPr>
              <a:t>ORBITAL CHARACTERIZATION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115B251-F37F-DD69-6D85-8124651946FF}"/>
              </a:ext>
            </a:extLst>
          </p:cNvPr>
          <p:cNvSpPr txBox="1"/>
          <p:nvPr/>
        </p:nvSpPr>
        <p:spPr>
          <a:xfrm>
            <a:off x="614363" y="1757706"/>
            <a:ext cx="10259609" cy="532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0"/>
              </a:lnSpc>
            </a:pPr>
            <a:r>
              <a:rPr lang="en-US" sz="3450" b="1" spc="328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Powered Gravity Assist Maneuver</a:t>
            </a:r>
            <a:endParaRPr lang="en-US" sz="3450" b="1" spc="328" err="1">
              <a:solidFill>
                <a:srgbClr val="4D4D4D"/>
              </a:solidFill>
              <a:latin typeface="Montserrat Bold"/>
              <a:ea typeface="Montserrat Bold"/>
              <a:cs typeface="Montserrat Bold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A7102A6-2B7F-48DD-4D5A-5A9FE8A0C74C}"/>
              </a:ext>
            </a:extLst>
          </p:cNvPr>
          <p:cNvSpPr/>
          <p:nvPr/>
        </p:nvSpPr>
        <p:spPr>
          <a:xfrm>
            <a:off x="326332" y="9480842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6DA66987-878B-143E-FBE5-954C922DDD74}"/>
              </a:ext>
            </a:extLst>
          </p:cNvPr>
          <p:cNvSpPr txBox="1"/>
          <p:nvPr/>
        </p:nvSpPr>
        <p:spPr>
          <a:xfrm>
            <a:off x="11885828" y="2657889"/>
            <a:ext cx="5491850" cy="5619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59"/>
              </a:lnSpc>
            </a:pPr>
            <a:r>
              <a:rPr lang="en-US">
                <a:solidFill>
                  <a:srgbClr val="4D4D4D"/>
                </a:solidFill>
                <a:latin typeface="Libre Baskerville"/>
                <a:ea typeface="Montserrat Classic"/>
                <a:cs typeface="Montserrat Classic"/>
              </a:rPr>
              <a:t>Reaching Earth, a powered fly-by was made to gain speed and calibrate the leg direction to reach the Asteroid.</a:t>
            </a:r>
            <a:endParaRPr lang="en-US">
              <a:solidFill>
                <a:srgbClr val="4D4D4D"/>
              </a:solidFill>
              <a:latin typeface="Libre Baskerville" panose="02000000000000000000" pitchFamily="2" charset="0"/>
              <a:ea typeface="Montserrat Classic"/>
              <a:cs typeface="Montserrat Classic"/>
            </a:endParaRPr>
          </a:p>
          <a:p>
            <a:pPr>
              <a:lnSpc>
                <a:spcPts val="3359"/>
              </a:lnSpc>
            </a:pPr>
            <a:endParaRPr lang="en-US">
              <a:solidFill>
                <a:srgbClr val="4D4D4D"/>
              </a:solidFill>
              <a:latin typeface="Libre Baskerville"/>
              <a:ea typeface="Montserrat Classic"/>
              <a:cs typeface="Montserrat Classic"/>
            </a:endParaRPr>
          </a:p>
          <a:p>
            <a:pPr>
              <a:lnSpc>
                <a:spcPts val="3359"/>
              </a:lnSpc>
            </a:pPr>
            <a:r>
              <a:rPr lang="en-US">
                <a:solidFill>
                  <a:srgbClr val="4D4D4D"/>
                </a:solidFill>
                <a:latin typeface="Libre Baskerville"/>
                <a:ea typeface="Montserrat Classic"/>
                <a:cs typeface="Montserrat Classic"/>
              </a:rPr>
              <a:t>Constraint CA &gt; 2000 km  </a:t>
            </a:r>
            <a:endParaRPr lang="en-US">
              <a:solidFill>
                <a:srgbClr val="4D4D4D"/>
              </a:solidFill>
              <a:latin typeface="Libre Baskerville"/>
              <a:ea typeface="Calibri"/>
              <a:cs typeface="Calibri"/>
            </a:endParaRPr>
          </a:p>
          <a:p>
            <a:pPr>
              <a:lnSpc>
                <a:spcPts val="3359"/>
              </a:lnSpc>
            </a:pPr>
            <a:r>
              <a:rPr lang="en-US">
                <a:solidFill>
                  <a:srgbClr val="4D4D4D"/>
                </a:solidFill>
                <a:latin typeface="Libre Baskerville"/>
                <a:ea typeface="Montserrat Classic"/>
                <a:cs typeface="Montserrat Classic"/>
              </a:rPr>
              <a:t>---&gt;  CA = 2332.78 km</a:t>
            </a:r>
            <a:endParaRPr lang="en-US">
              <a:solidFill>
                <a:srgbClr val="4D4D4D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3359"/>
              </a:lnSpc>
            </a:pPr>
            <a:endParaRPr lang="en-US">
              <a:solidFill>
                <a:srgbClr val="4D4D4D"/>
              </a:solidFill>
              <a:latin typeface="Libre Baskerville"/>
              <a:ea typeface="Montserrat Classic"/>
              <a:cs typeface="Montserrat Classic"/>
            </a:endParaRPr>
          </a:p>
          <a:p>
            <a:pPr>
              <a:lnSpc>
                <a:spcPts val="3359"/>
              </a:lnSpc>
            </a:pPr>
            <a:r>
              <a:rPr lang="en-US">
                <a:solidFill>
                  <a:srgbClr val="4D4D4D"/>
                </a:solidFill>
                <a:latin typeface="Libre Baskerville"/>
                <a:ea typeface="Montserrat Classic"/>
                <a:cs typeface="Montserrat Classic"/>
              </a:rPr>
              <a:t>The yellow one from Mercury to Earth.</a:t>
            </a:r>
            <a:endParaRPr lang="en-US">
              <a:solidFill>
                <a:srgbClr val="000000"/>
              </a:solidFill>
              <a:latin typeface="Libre Baskerville"/>
              <a:ea typeface="Montserrat Classic"/>
              <a:cs typeface="Montserrat Classic"/>
            </a:endParaRPr>
          </a:p>
          <a:p>
            <a:pPr>
              <a:lnSpc>
                <a:spcPts val="3359"/>
              </a:lnSpc>
            </a:pPr>
            <a:r>
              <a:rPr lang="en-US">
                <a:solidFill>
                  <a:srgbClr val="4D4D4D"/>
                </a:solidFill>
                <a:latin typeface="Libre Baskerville"/>
                <a:ea typeface="Montserrat Classic"/>
                <a:cs typeface="Montserrat Classic"/>
              </a:rPr>
              <a:t>The purple one from Earth to the Asteroid 30.</a:t>
            </a:r>
            <a:endParaRPr lang="en-US">
              <a:solidFill>
                <a:srgbClr val="000000"/>
              </a:solidFill>
              <a:latin typeface="Libre Baskerville"/>
              <a:ea typeface="Montserrat Classic"/>
              <a:cs typeface="Montserrat Classic"/>
            </a:endParaRPr>
          </a:p>
          <a:p>
            <a:pPr>
              <a:lnSpc>
                <a:spcPts val="3359"/>
              </a:lnSpc>
            </a:pPr>
            <a:endParaRPr lang="en-US">
              <a:solidFill>
                <a:srgbClr val="000000"/>
              </a:solidFill>
              <a:latin typeface="Libre Baskerville"/>
              <a:ea typeface="Montserrat Classic"/>
              <a:cs typeface="Montserrat Classic"/>
            </a:endParaRPr>
          </a:p>
          <a:p>
            <a:pPr>
              <a:lnSpc>
                <a:spcPts val="3359"/>
              </a:lnSpc>
            </a:pPr>
            <a:r>
              <a:rPr lang="en-US">
                <a:solidFill>
                  <a:srgbClr val="4D4D4D"/>
                </a:solidFill>
                <a:latin typeface="Libre Baskerville"/>
                <a:ea typeface="Montserrat Classic"/>
                <a:cs typeface="Montserrat Classic"/>
              </a:rPr>
              <a:t>Ephemerides gave the Keplerian elements of each Mercury, Earth and the Asteroid at each optimal time computed.</a:t>
            </a:r>
          </a:p>
        </p:txBody>
      </p:sp>
      <p:pic>
        <p:nvPicPr>
          <p:cNvPr id="3" name="Image 2" descr="Une image contenant diagramme, texte, ligne, Tracé&#10;&#10;Le contenu généré par l’IA peut être incorrect.">
            <a:extLst>
              <a:ext uri="{FF2B5EF4-FFF2-40B4-BE49-F238E27FC236}">
                <a16:creationId xmlns:a16="http://schemas.microsoft.com/office/drawing/2014/main" id="{C670B748-4F3C-E403-F151-5E35F30DA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875" y="2974922"/>
            <a:ext cx="9144000" cy="4972156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177749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2436b1-681d-4081-a3a5-16dc8969938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5BCF489B12BC47A18A76B9EC2EE4CA" ma:contentTypeVersion="6" ma:contentTypeDescription="Creare un nuovo documento." ma:contentTypeScope="" ma:versionID="be86ba10071c6c930d68b0f651b7ffec">
  <xsd:schema xmlns:xsd="http://www.w3.org/2001/XMLSchema" xmlns:xs="http://www.w3.org/2001/XMLSchema" xmlns:p="http://schemas.microsoft.com/office/2006/metadata/properties" xmlns:ns3="d72436b1-681d-4081-a3a5-16dc89699380" targetNamespace="http://schemas.microsoft.com/office/2006/metadata/properties" ma:root="true" ma:fieldsID="7cf37f412053d5afc1b062c8e7b0d361" ns3:_="">
    <xsd:import namespace="d72436b1-681d-4081-a3a5-16dc8969938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2436b1-681d-4081-a3a5-16dc8969938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400FB-FAA8-45C8-B057-67781D883C53}">
  <ds:schemaRefs>
    <ds:schemaRef ds:uri="d72436b1-681d-4081-a3a5-16dc8969938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66A87FA-A1E2-4CCC-9D9C-1EF017DDA8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778EA3-B521-4FF5-9CD2-86541BE88828}">
  <ds:schemaRefs>
    <ds:schemaRef ds:uri="d72436b1-681d-4081-a3a5-16dc8969938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Personalizzato</PresentationFormat>
  <Slides>20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1" baseType="lpstr"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PortadaSO</dc:title>
  <cp:revision>4</cp:revision>
  <dcterms:created xsi:type="dcterms:W3CDTF">2006-08-16T00:00:00Z</dcterms:created>
  <dcterms:modified xsi:type="dcterms:W3CDTF">2025-01-07T22:40:47Z</dcterms:modified>
  <dc:identifier>DAGbQ8YWj0w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0x010100495BCF489B12BC47A18A76B9EC2EE4CA</vt:lpwstr>
  </property>
</Properties>
</file>